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302" r:id="rId4"/>
    <p:sldId id="284" r:id="rId5"/>
    <p:sldId id="288" r:id="rId6"/>
    <p:sldId id="286" r:id="rId7"/>
    <p:sldId id="294" r:id="rId8"/>
    <p:sldId id="296" r:id="rId9"/>
    <p:sldId id="295" r:id="rId10"/>
    <p:sldId id="297" r:id="rId11"/>
    <p:sldId id="267" r:id="rId12"/>
    <p:sldId id="268" r:id="rId13"/>
    <p:sldId id="293" r:id="rId14"/>
    <p:sldId id="265" r:id="rId15"/>
    <p:sldId id="290" r:id="rId16"/>
    <p:sldId id="277" r:id="rId17"/>
    <p:sldId id="289" r:id="rId18"/>
    <p:sldId id="299" r:id="rId19"/>
    <p:sldId id="301" r:id="rId20"/>
    <p:sldId id="300" r:id="rId21"/>
    <p:sldId id="291" r:id="rId22"/>
    <p:sldId id="285" r:id="rId23"/>
    <p:sldId id="274" r:id="rId24"/>
    <p:sldId id="292"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75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del, Laura" initials="SL" lastIdx="4" clrIdx="0">
    <p:extLst>
      <p:ext uri="{19B8F6BF-5375-455C-9EA6-DF929625EA0E}">
        <p15:presenceInfo xmlns:p15="http://schemas.microsoft.com/office/powerpoint/2012/main" userId="S-1-5-21-3316546079-2611148789-2936236427-10697" providerId="AD"/>
      </p:ext>
    </p:extLst>
  </p:cmAuthor>
  <p:cmAuthor id="2" name="Jacob, Nina Luisa" initials="JNL" lastIdx="1" clrIdx="1">
    <p:extLst>
      <p:ext uri="{19B8F6BF-5375-455C-9EA6-DF929625EA0E}">
        <p15:presenceInfo xmlns:p15="http://schemas.microsoft.com/office/powerpoint/2012/main" userId="S-1-5-21-622115797-3185306592-1717312895-67680" providerId="AD"/>
      </p:ext>
    </p:extLst>
  </p:cmAuthor>
  <p:cmAuthor id="3" name="Henschke, Lilian" initials="HL" lastIdx="1" clrIdx="2">
    <p:extLst>
      <p:ext uri="{19B8F6BF-5375-455C-9EA6-DF929625EA0E}">
        <p15:presenceInfo xmlns:p15="http://schemas.microsoft.com/office/powerpoint/2012/main" userId="S-1-5-21-622115797-3185306592-1717312895-1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6B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F5FA"/>
          </a:solidFill>
        </a:fill>
      </a:tcStyle>
    </a:wholeTbl>
    <a:band2H>
      <a:tcTxStyle/>
      <a:tcStyle>
        <a:tcBdr/>
        <a:fill>
          <a:solidFill>
            <a:srgbClr val="F9FA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5E4"/>
          </a:solidFill>
        </a:fill>
      </a:tcStyle>
    </a:wholeTbl>
    <a:band2H>
      <a:tcTxStyle/>
      <a:tcStyle>
        <a:tcBdr/>
        <a:fill>
          <a:solidFill>
            <a:srgbClr val="E8EB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ECF3"/>
          </a:solidFill>
        </a:fill>
      </a:tcStyle>
    </a:wholeTbl>
    <a:band2H>
      <a:tcTxStyle/>
      <a:tcStyle>
        <a:tcBdr/>
        <a:fill>
          <a:solidFill>
            <a:srgbClr val="F4F5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3690" autoAdjust="0"/>
  </p:normalViewPr>
  <p:slideViewPr>
    <p:cSldViewPr snapToGrid="0">
      <p:cViewPr>
        <p:scale>
          <a:sx n="50" d="100"/>
          <a:sy n="50" d="100"/>
        </p:scale>
        <p:origin x="1776" y="36"/>
      </p:cViewPr>
      <p:guideLst>
        <p:guide orient="horz" pos="275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D51AB-3787-4516-8B6C-8E6DB52F8C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3E9CF683-C9EF-43F8-A051-B4C99F1284C3}">
      <dgm:prSet phldrT="[Text]"/>
      <dgm:spPr/>
      <dgm:t>
        <a:bodyPr/>
        <a:lstStyle/>
        <a:p>
          <a:r>
            <a:rPr lang="de-DE" dirty="0">
              <a:solidFill>
                <a:schemeClr val="accent5">
                  <a:lumMod val="75000"/>
                </a:schemeClr>
              </a:solidFill>
              <a:latin typeface="Arial" panose="020B0604020202020204" pitchFamily="34" charset="0"/>
              <a:cs typeface="Arial" panose="020B0604020202020204" pitchFamily="34" charset="0"/>
            </a:rPr>
            <a:t>Campus Essen</a:t>
          </a:r>
        </a:p>
      </dgm:t>
    </dgm:pt>
    <dgm:pt modelId="{474E0595-DAC7-4334-BDB5-3E041D06A4EC}" type="parTrans" cxnId="{CBB6A316-A398-47C0-BEEC-5EB2A89B5C5C}">
      <dgm:prSet/>
      <dgm:spPr/>
      <dgm:t>
        <a:bodyPr/>
        <a:lstStyle/>
        <a:p>
          <a:endParaRPr lang="de-DE"/>
        </a:p>
      </dgm:t>
    </dgm:pt>
    <dgm:pt modelId="{586BAA73-F1FB-4311-9DD0-63C964705D01}" type="sibTrans" cxnId="{CBB6A316-A398-47C0-BEEC-5EB2A89B5C5C}">
      <dgm:prSet/>
      <dgm:spPr/>
      <dgm:t>
        <a:bodyPr/>
        <a:lstStyle/>
        <a:p>
          <a:endParaRPr lang="de-DE"/>
        </a:p>
      </dgm:t>
    </dgm:pt>
    <dgm:pt modelId="{46F0C0F4-DF92-41F4-B358-38F8FB9318AE}">
      <dgm:prSet phldrT="[Text]" custT="1"/>
      <dgm:spPr/>
      <dgm:t>
        <a:bodyPr/>
        <a:lstStyle/>
        <a:p>
          <a:endParaRPr lang="de-DE" sz="1400" dirty="0">
            <a:solidFill>
              <a:srgbClr val="002060"/>
            </a:solidFill>
            <a:latin typeface="Arial" panose="020B0604020202020204" pitchFamily="34" charset="0"/>
            <a:cs typeface="Arial" panose="020B0604020202020204" pitchFamily="34" charset="0"/>
          </a:endParaRPr>
        </a:p>
      </dgm:t>
    </dgm:pt>
    <dgm:pt modelId="{5DC841B5-D4B2-42B6-ACEF-D7DFD80BF90D}" type="parTrans" cxnId="{0BF62078-13E1-4180-B613-D99BE0F70B74}">
      <dgm:prSet/>
      <dgm:spPr/>
      <dgm:t>
        <a:bodyPr/>
        <a:lstStyle/>
        <a:p>
          <a:endParaRPr lang="de-DE"/>
        </a:p>
      </dgm:t>
    </dgm:pt>
    <dgm:pt modelId="{4ECB136A-8686-4A96-B83B-44AAAE1DDFF6}" type="sibTrans" cxnId="{0BF62078-13E1-4180-B613-D99BE0F70B74}">
      <dgm:prSet/>
      <dgm:spPr/>
      <dgm:t>
        <a:bodyPr/>
        <a:lstStyle/>
        <a:p>
          <a:endParaRPr lang="de-DE"/>
        </a:p>
      </dgm:t>
    </dgm:pt>
    <dgm:pt modelId="{7011CF03-5CE5-4E8B-8536-AF9543D1CCB1}">
      <dgm:prSet phldrT="[Text]" custT="1"/>
      <dgm:spPr/>
      <dgm:t>
        <a:bodyPr/>
        <a:lstStyle/>
        <a:p>
          <a:r>
            <a:rPr lang="de-DE" sz="1400" dirty="0" err="1">
              <a:solidFill>
                <a:srgbClr val="002060"/>
              </a:solidFill>
              <a:latin typeface="Arial" panose="020B0604020202020204" pitchFamily="34" charset="0"/>
              <a:cs typeface="Arial" panose="020B0604020202020204" pitchFamily="34" charset="0"/>
            </a:rPr>
            <a:t>Biology</a:t>
          </a:r>
          <a:endParaRPr lang="de-DE" sz="1400" dirty="0">
            <a:solidFill>
              <a:srgbClr val="002060"/>
            </a:solidFill>
            <a:latin typeface="Arial" panose="020B0604020202020204" pitchFamily="34" charset="0"/>
            <a:cs typeface="Arial" panose="020B0604020202020204" pitchFamily="34" charset="0"/>
          </a:endParaRPr>
        </a:p>
      </dgm:t>
    </dgm:pt>
    <dgm:pt modelId="{5793DC63-D84A-4F0F-AA62-F523DDEB88DD}" type="parTrans" cxnId="{F8F37301-42DA-47DF-99EF-2685A40CFB35}">
      <dgm:prSet/>
      <dgm:spPr/>
      <dgm:t>
        <a:bodyPr/>
        <a:lstStyle/>
        <a:p>
          <a:endParaRPr lang="de-DE"/>
        </a:p>
      </dgm:t>
    </dgm:pt>
    <dgm:pt modelId="{AF1C3E5A-AC98-4699-91E0-4E52FB3B80F1}" type="sibTrans" cxnId="{F8F37301-42DA-47DF-99EF-2685A40CFB35}">
      <dgm:prSet/>
      <dgm:spPr/>
      <dgm:t>
        <a:bodyPr/>
        <a:lstStyle/>
        <a:p>
          <a:endParaRPr lang="de-DE"/>
        </a:p>
      </dgm:t>
    </dgm:pt>
    <dgm:pt modelId="{8DD0F49B-BE8A-417D-AC73-91BAF74CC99A}">
      <dgm:prSet phldrT="[Text]"/>
      <dgm:spPr/>
      <dgm:t>
        <a:bodyPr/>
        <a:lstStyle/>
        <a:p>
          <a:r>
            <a:rPr lang="de-DE" dirty="0">
              <a:solidFill>
                <a:schemeClr val="accent5">
                  <a:lumMod val="75000"/>
                </a:schemeClr>
              </a:solidFill>
              <a:latin typeface="Arial" panose="020B0604020202020204" pitchFamily="34" charset="0"/>
              <a:cs typeface="Arial" panose="020B0604020202020204" pitchFamily="34" charset="0"/>
            </a:rPr>
            <a:t>Campus</a:t>
          </a:r>
          <a:r>
            <a:rPr lang="de-DE" dirty="0">
              <a:solidFill>
                <a:schemeClr val="accent5">
                  <a:lumMod val="75000"/>
                </a:schemeClr>
              </a:solidFill>
            </a:rPr>
            <a:t> Duisburg</a:t>
          </a:r>
        </a:p>
      </dgm:t>
    </dgm:pt>
    <dgm:pt modelId="{EB399DBC-5412-4B01-8FDE-5ABF17B7DDE9}" type="parTrans" cxnId="{5FA0B8EE-F9E6-4EE3-9059-4CF306C1C64C}">
      <dgm:prSet/>
      <dgm:spPr/>
      <dgm:t>
        <a:bodyPr/>
        <a:lstStyle/>
        <a:p>
          <a:endParaRPr lang="de-DE"/>
        </a:p>
      </dgm:t>
    </dgm:pt>
    <dgm:pt modelId="{D5314E79-1EA1-4C4E-AAF3-ADAC15FA25FF}" type="sibTrans" cxnId="{5FA0B8EE-F9E6-4EE3-9059-4CF306C1C64C}">
      <dgm:prSet/>
      <dgm:spPr/>
      <dgm:t>
        <a:bodyPr/>
        <a:lstStyle/>
        <a:p>
          <a:endParaRPr lang="de-DE"/>
        </a:p>
      </dgm:t>
    </dgm:pt>
    <dgm:pt modelId="{B9283689-8F2F-468A-89DD-294AF3F78FC6}">
      <dgm:prSet phldrT="[Text]" custT="1"/>
      <dgm:spPr/>
      <dgm:t>
        <a:bodyPr/>
        <a:lstStyle/>
        <a:p>
          <a:r>
            <a:rPr lang="de-DE" sz="1400" b="0" i="0" u="none" baseline="0" dirty="0">
              <a:solidFill>
                <a:srgbClr val="002060"/>
              </a:solidFill>
              <a:latin typeface="Arial" panose="020B0604020202020204" pitchFamily="34" charset="0"/>
              <a:cs typeface="Arial" panose="020B0604020202020204" pitchFamily="34" charset="0"/>
            </a:rPr>
            <a:t>Mercator School </a:t>
          </a:r>
          <a:r>
            <a:rPr lang="de-DE" sz="1400" b="0" i="0" u="none" baseline="0" dirty="0" err="1">
              <a:solidFill>
                <a:srgbClr val="002060"/>
              </a:solidFill>
              <a:latin typeface="Arial" panose="020B0604020202020204" pitchFamily="34" charset="0"/>
              <a:cs typeface="Arial" panose="020B0604020202020204" pitchFamily="34" charset="0"/>
            </a:rPr>
            <a:t>of</a:t>
          </a:r>
          <a:r>
            <a:rPr lang="de-DE" sz="1400" b="0" i="0" u="none" baseline="0" dirty="0">
              <a:solidFill>
                <a:srgbClr val="002060"/>
              </a:solidFill>
              <a:latin typeface="Arial" panose="020B0604020202020204" pitchFamily="34" charset="0"/>
              <a:cs typeface="Arial" panose="020B0604020202020204" pitchFamily="34" charset="0"/>
            </a:rPr>
            <a:t> Management</a:t>
          </a:r>
          <a:endParaRPr lang="de-DE" sz="1400" dirty="0">
            <a:solidFill>
              <a:srgbClr val="002060"/>
            </a:solidFill>
            <a:latin typeface="Arial" panose="020B0604020202020204" pitchFamily="34" charset="0"/>
            <a:cs typeface="Arial" panose="020B0604020202020204" pitchFamily="34" charset="0"/>
          </a:endParaRPr>
        </a:p>
      </dgm:t>
    </dgm:pt>
    <dgm:pt modelId="{34F630BD-80FC-4F18-AE5F-675DC08AB5E8}" type="parTrans" cxnId="{80582F74-18DE-4FD6-AD2B-69BAF3B526EB}">
      <dgm:prSet/>
      <dgm:spPr/>
      <dgm:t>
        <a:bodyPr/>
        <a:lstStyle/>
        <a:p>
          <a:endParaRPr lang="de-DE"/>
        </a:p>
      </dgm:t>
    </dgm:pt>
    <dgm:pt modelId="{55D4EC6F-6F57-4709-BAD9-99A9BC1A4451}" type="sibTrans" cxnId="{80582F74-18DE-4FD6-AD2B-69BAF3B526EB}">
      <dgm:prSet/>
      <dgm:spPr/>
      <dgm:t>
        <a:bodyPr/>
        <a:lstStyle/>
        <a:p>
          <a:endParaRPr lang="de-DE"/>
        </a:p>
      </dgm:t>
    </dgm:pt>
    <dgm:pt modelId="{989077CE-852F-4E5E-BE85-1B0FC7E35BF0}">
      <dgm:prSet phldrT="[Text]"/>
      <dgm:spPr/>
      <dgm:t>
        <a:bodyPr/>
        <a:lstStyle/>
        <a:p>
          <a:r>
            <a:rPr lang="de-DE" dirty="0">
              <a:solidFill>
                <a:schemeClr val="accent5">
                  <a:lumMod val="75000"/>
                </a:schemeClr>
              </a:solidFill>
            </a:rPr>
            <a:t>Uni </a:t>
          </a:r>
          <a:r>
            <a:rPr lang="de-DE" dirty="0">
              <a:solidFill>
                <a:schemeClr val="accent5">
                  <a:lumMod val="75000"/>
                </a:schemeClr>
              </a:solidFill>
              <a:latin typeface="Arial" panose="020B0604020202020204" pitchFamily="34" charset="0"/>
              <a:cs typeface="Arial" panose="020B0604020202020204" pitchFamily="34" charset="0"/>
            </a:rPr>
            <a:t>Klinikum</a:t>
          </a:r>
          <a:r>
            <a:rPr lang="de-DE" dirty="0">
              <a:solidFill>
                <a:schemeClr val="accent5">
                  <a:lumMod val="75000"/>
                </a:schemeClr>
              </a:solidFill>
            </a:rPr>
            <a:t> Essen</a:t>
          </a:r>
        </a:p>
      </dgm:t>
    </dgm:pt>
    <dgm:pt modelId="{BE5437B2-8E9C-4C57-B80E-3CCF9479BDE3}" type="parTrans" cxnId="{C4A34841-34BF-4FDE-A70E-FEB0694CE540}">
      <dgm:prSet/>
      <dgm:spPr/>
      <dgm:t>
        <a:bodyPr/>
        <a:lstStyle/>
        <a:p>
          <a:endParaRPr lang="de-DE"/>
        </a:p>
      </dgm:t>
    </dgm:pt>
    <dgm:pt modelId="{7B1A83BA-F598-4EEE-A84E-428CD0ECE732}" type="sibTrans" cxnId="{C4A34841-34BF-4FDE-A70E-FEB0694CE540}">
      <dgm:prSet/>
      <dgm:spPr/>
      <dgm:t>
        <a:bodyPr/>
        <a:lstStyle/>
        <a:p>
          <a:endParaRPr lang="de-DE"/>
        </a:p>
      </dgm:t>
    </dgm:pt>
    <dgm:pt modelId="{FBBDC2D0-FCDB-4DCF-94C9-4E0F27347824}">
      <dgm:prSet phldrT="[Text]" custT="1"/>
      <dgm:spPr/>
      <dgm:t>
        <a:bodyPr/>
        <a:lstStyle/>
        <a:p>
          <a:r>
            <a:rPr lang="de-DE" sz="1400" dirty="0">
              <a:solidFill>
                <a:srgbClr val="002060"/>
              </a:solidFill>
              <a:latin typeface="Arial" panose="020B0604020202020204" pitchFamily="34" charset="0"/>
              <a:cs typeface="Arial" panose="020B0604020202020204" pitchFamily="34" charset="0"/>
            </a:rPr>
            <a:t>Medicine</a:t>
          </a:r>
        </a:p>
      </dgm:t>
    </dgm:pt>
    <dgm:pt modelId="{17A434AA-8B08-41B1-9B78-0A504EAAB24E}" type="parTrans" cxnId="{1FBDB7F0-B1EE-46AA-BE0E-426A2B4E6134}">
      <dgm:prSet/>
      <dgm:spPr/>
      <dgm:t>
        <a:bodyPr/>
        <a:lstStyle/>
        <a:p>
          <a:endParaRPr lang="de-DE"/>
        </a:p>
      </dgm:t>
    </dgm:pt>
    <dgm:pt modelId="{6E559FA6-DFEE-4A99-A942-47D29D3EE12E}" type="sibTrans" cxnId="{1FBDB7F0-B1EE-46AA-BE0E-426A2B4E6134}">
      <dgm:prSet/>
      <dgm:spPr/>
      <dgm:t>
        <a:bodyPr/>
        <a:lstStyle/>
        <a:p>
          <a:endParaRPr lang="de-DE"/>
        </a:p>
      </dgm:t>
    </dgm:pt>
    <dgm:pt modelId="{5EC6CA3F-BBA7-4790-8C27-031A5D672314}">
      <dgm:prSet phldrT="[Text]" custT="1"/>
      <dgm:spPr/>
      <dgm:t>
        <a:bodyPr/>
        <a:lstStyle/>
        <a:p>
          <a:r>
            <a:rPr lang="de-DE" sz="1400" dirty="0">
              <a:solidFill>
                <a:srgbClr val="002060"/>
              </a:solidFill>
              <a:latin typeface="Arial" panose="020B0604020202020204" pitchFamily="34" charset="0"/>
              <a:cs typeface="Arial" panose="020B0604020202020204" pitchFamily="34" charset="0"/>
            </a:rPr>
            <a:t>Chemistry</a:t>
          </a:r>
        </a:p>
      </dgm:t>
    </dgm:pt>
    <dgm:pt modelId="{752889C7-EB99-46F3-A523-094E9CC2152E}" type="parTrans" cxnId="{0E7FA1A5-A374-4386-AAC6-3AAE98B1D35A}">
      <dgm:prSet/>
      <dgm:spPr/>
      <dgm:t>
        <a:bodyPr/>
        <a:lstStyle/>
        <a:p>
          <a:endParaRPr lang="de-DE"/>
        </a:p>
      </dgm:t>
    </dgm:pt>
    <dgm:pt modelId="{209BC6B4-E6B8-4258-A0D6-FFB2DC14DB2B}" type="sibTrans" cxnId="{0E7FA1A5-A374-4386-AAC6-3AAE98B1D35A}">
      <dgm:prSet/>
      <dgm:spPr/>
      <dgm:t>
        <a:bodyPr/>
        <a:lstStyle/>
        <a:p>
          <a:endParaRPr lang="de-DE"/>
        </a:p>
      </dgm:t>
    </dgm:pt>
    <dgm:pt modelId="{85FD83A7-37DC-43DE-8EE1-CA0F26C973CD}">
      <dgm:prSet phldrT="[Text]"/>
      <dgm:spPr/>
      <dgm:t>
        <a:bodyPr/>
        <a:lstStyle/>
        <a:p>
          <a:endParaRPr lang="de-DE" sz="1500" dirty="0"/>
        </a:p>
      </dgm:t>
    </dgm:pt>
    <dgm:pt modelId="{F7928A5D-F32A-46E8-A4C0-87993CBD2672}" type="parTrans" cxnId="{5910D32E-BA90-4E60-9D30-40E7769AFABF}">
      <dgm:prSet/>
      <dgm:spPr/>
      <dgm:t>
        <a:bodyPr/>
        <a:lstStyle/>
        <a:p>
          <a:endParaRPr lang="de-DE"/>
        </a:p>
      </dgm:t>
    </dgm:pt>
    <dgm:pt modelId="{7857766B-35DF-4528-86AB-ACEC47042653}" type="sibTrans" cxnId="{5910D32E-BA90-4E60-9D30-40E7769AFABF}">
      <dgm:prSet/>
      <dgm:spPr/>
      <dgm:t>
        <a:bodyPr/>
        <a:lstStyle/>
        <a:p>
          <a:endParaRPr lang="de-DE"/>
        </a:p>
      </dgm:t>
    </dgm:pt>
    <dgm:pt modelId="{6C57EE68-41E3-43CF-A2AF-E2ADDB5BD7F6}">
      <dgm:prSet phldrT="[Text]" custT="1"/>
      <dgm:spPr/>
      <dgm:t>
        <a:bodyPr/>
        <a:lstStyle/>
        <a:p>
          <a:r>
            <a:rPr lang="de-DE" sz="1400" b="0" dirty="0">
              <a:solidFill>
                <a:srgbClr val="002060"/>
              </a:solidFill>
              <a:latin typeface="Arial" panose="020B0604020202020204" pitchFamily="34" charset="0"/>
              <a:cs typeface="Arial" panose="020B0604020202020204" pitchFamily="34" charset="0"/>
            </a:rPr>
            <a:t>Engineering (</a:t>
          </a:r>
          <a:r>
            <a:rPr lang="de-DE" sz="1400" b="0" dirty="0" err="1">
              <a:solidFill>
                <a:srgbClr val="002060"/>
              </a:solidFill>
              <a:latin typeface="Arial" panose="020B0604020202020204" pitchFamily="34" charset="0"/>
              <a:cs typeface="Arial" panose="020B0604020202020204" pitchFamily="34" charset="0"/>
            </a:rPr>
            <a:t>Civil</a:t>
          </a:r>
          <a:r>
            <a:rPr lang="de-DE" sz="1400" b="0" dirty="0">
              <a:solidFill>
                <a:srgbClr val="002060"/>
              </a:solidFill>
              <a:latin typeface="Arial" panose="020B0604020202020204" pitchFamily="34" charset="0"/>
              <a:cs typeface="Arial" panose="020B0604020202020204" pitchFamily="34" charset="0"/>
            </a:rPr>
            <a:t> Engineering)</a:t>
          </a:r>
          <a:endParaRPr lang="de-DE" sz="1400" dirty="0">
            <a:solidFill>
              <a:srgbClr val="002060"/>
            </a:solidFill>
            <a:latin typeface="Arial" panose="020B0604020202020204" pitchFamily="34" charset="0"/>
            <a:cs typeface="Arial" panose="020B0604020202020204" pitchFamily="34" charset="0"/>
          </a:endParaRPr>
        </a:p>
      </dgm:t>
    </dgm:pt>
    <dgm:pt modelId="{F9997277-9209-4A2F-8F14-C473BC026AEB}" type="parTrans" cxnId="{D4417E64-90FF-452F-B819-70F58C5FF5A2}">
      <dgm:prSet/>
      <dgm:spPr/>
      <dgm:t>
        <a:bodyPr/>
        <a:lstStyle/>
        <a:p>
          <a:endParaRPr lang="de-DE"/>
        </a:p>
      </dgm:t>
    </dgm:pt>
    <dgm:pt modelId="{40813FC6-521D-4FFE-827E-AD5DF3072403}" type="sibTrans" cxnId="{D4417E64-90FF-452F-B819-70F58C5FF5A2}">
      <dgm:prSet/>
      <dgm:spPr/>
      <dgm:t>
        <a:bodyPr/>
        <a:lstStyle/>
        <a:p>
          <a:endParaRPr lang="de-DE"/>
        </a:p>
      </dgm:t>
    </dgm:pt>
    <dgm:pt modelId="{8299E27D-3B3D-4475-AB2B-055A66C893C9}">
      <dgm:prSet phldrT="[Text]" custT="1"/>
      <dgm:spPr/>
      <dgm:t>
        <a:bodyPr/>
        <a:lstStyle/>
        <a:p>
          <a:r>
            <a:rPr lang="de-DE" sz="1400" dirty="0" err="1">
              <a:solidFill>
                <a:srgbClr val="002060"/>
              </a:solidFill>
              <a:latin typeface="Arial" panose="020B0604020202020204" pitchFamily="34" charset="0"/>
              <a:cs typeface="Arial" panose="020B0604020202020204" pitchFamily="34" charset="0"/>
            </a:rPr>
            <a:t>Humanities</a:t>
          </a:r>
          <a:endParaRPr lang="de-DE" sz="1400" dirty="0">
            <a:solidFill>
              <a:srgbClr val="002060"/>
            </a:solidFill>
            <a:latin typeface="Arial" panose="020B0604020202020204" pitchFamily="34" charset="0"/>
            <a:cs typeface="Arial" panose="020B0604020202020204" pitchFamily="34" charset="0"/>
          </a:endParaRPr>
        </a:p>
      </dgm:t>
    </dgm:pt>
    <dgm:pt modelId="{2DEEC22A-C344-4E45-B76F-64641CF3F9FC}" type="parTrans" cxnId="{7DC60788-3D8F-40EA-ACEA-E939BA90E697}">
      <dgm:prSet/>
      <dgm:spPr/>
      <dgm:t>
        <a:bodyPr/>
        <a:lstStyle/>
        <a:p>
          <a:endParaRPr lang="de-DE"/>
        </a:p>
      </dgm:t>
    </dgm:pt>
    <dgm:pt modelId="{F32FEC33-41EB-4AAC-824C-EB66842D0792}" type="sibTrans" cxnId="{7DC60788-3D8F-40EA-ACEA-E939BA90E697}">
      <dgm:prSet/>
      <dgm:spPr/>
      <dgm:t>
        <a:bodyPr/>
        <a:lstStyle/>
        <a:p>
          <a:endParaRPr lang="de-DE"/>
        </a:p>
      </dgm:t>
    </dgm:pt>
    <dgm:pt modelId="{D86720D5-9DAD-4817-AFC3-D8362C8122FB}">
      <dgm:prSet phldrT="[Text]" custT="1"/>
      <dgm:spPr/>
      <dgm:t>
        <a:bodyPr/>
        <a:lstStyle/>
        <a:p>
          <a:r>
            <a:rPr lang="de-DE" sz="1400" dirty="0">
              <a:solidFill>
                <a:srgbClr val="002060"/>
              </a:solidFill>
              <a:latin typeface="Arial" panose="020B0604020202020204" pitchFamily="34" charset="0"/>
              <a:cs typeface="Arial" panose="020B0604020202020204" pitchFamily="34" charset="0"/>
            </a:rPr>
            <a:t>Economics and Business Administration</a:t>
          </a:r>
        </a:p>
      </dgm:t>
    </dgm:pt>
    <dgm:pt modelId="{DB9B8D35-1112-432C-A02F-60BF2C8D7C82}" type="parTrans" cxnId="{5CE0DA80-7982-42CB-8030-4E4F4DF8B6B3}">
      <dgm:prSet/>
      <dgm:spPr/>
      <dgm:t>
        <a:bodyPr/>
        <a:lstStyle/>
        <a:p>
          <a:endParaRPr lang="de-DE"/>
        </a:p>
      </dgm:t>
    </dgm:pt>
    <dgm:pt modelId="{24E27988-3BB3-4F3B-AC19-845C9F4F78C1}" type="sibTrans" cxnId="{5CE0DA80-7982-42CB-8030-4E4F4DF8B6B3}">
      <dgm:prSet/>
      <dgm:spPr/>
      <dgm:t>
        <a:bodyPr/>
        <a:lstStyle/>
        <a:p>
          <a:endParaRPr lang="de-DE"/>
        </a:p>
      </dgm:t>
    </dgm:pt>
    <dgm:pt modelId="{874A4D9B-476D-4669-A872-9DF589CB1682}">
      <dgm:prSet phldrT="[Text]" custT="1"/>
      <dgm:spPr/>
      <dgm:t>
        <a:bodyPr/>
        <a:lstStyle/>
        <a:p>
          <a:r>
            <a:rPr lang="de-DE" sz="1400" dirty="0">
              <a:solidFill>
                <a:srgbClr val="002060"/>
              </a:solidFill>
              <a:latin typeface="Arial" panose="020B0604020202020204" pitchFamily="34" charset="0"/>
              <a:cs typeface="Arial" panose="020B0604020202020204" pitchFamily="34" charset="0"/>
            </a:rPr>
            <a:t>Educational Sciences</a:t>
          </a:r>
        </a:p>
      </dgm:t>
    </dgm:pt>
    <dgm:pt modelId="{E744934C-9A1A-4822-A8B1-578D47822F54}" type="parTrans" cxnId="{81632043-6641-4776-A833-064BAB58DEE8}">
      <dgm:prSet/>
      <dgm:spPr/>
      <dgm:t>
        <a:bodyPr/>
        <a:lstStyle/>
        <a:p>
          <a:endParaRPr lang="de-DE"/>
        </a:p>
      </dgm:t>
    </dgm:pt>
    <dgm:pt modelId="{E44EB9FF-72FD-4C64-90F9-861B70E45A97}" type="sibTrans" cxnId="{81632043-6641-4776-A833-064BAB58DEE8}">
      <dgm:prSet/>
      <dgm:spPr/>
      <dgm:t>
        <a:bodyPr/>
        <a:lstStyle/>
        <a:p>
          <a:endParaRPr lang="de-DE"/>
        </a:p>
      </dgm:t>
    </dgm:pt>
    <dgm:pt modelId="{745175CD-66D5-4406-A233-A838A9AB36F7}">
      <dgm:prSet phldrT="[Text]" custT="1"/>
      <dgm:spPr/>
      <dgm:t>
        <a:bodyPr/>
        <a:lstStyle/>
        <a:p>
          <a:r>
            <a:rPr lang="de-DE" sz="1400" dirty="0" err="1">
              <a:solidFill>
                <a:srgbClr val="002060"/>
              </a:solidFill>
              <a:latin typeface="Arial" panose="020B0604020202020204" pitchFamily="34" charset="0"/>
              <a:cs typeface="Arial" panose="020B0604020202020204" pitchFamily="34" charset="0"/>
            </a:rPr>
            <a:t>Mathematics</a:t>
          </a:r>
          <a:endParaRPr lang="de-DE" sz="1400" dirty="0">
            <a:solidFill>
              <a:srgbClr val="002060"/>
            </a:solidFill>
            <a:latin typeface="Arial" panose="020B0604020202020204" pitchFamily="34" charset="0"/>
            <a:cs typeface="Arial" panose="020B0604020202020204" pitchFamily="34" charset="0"/>
          </a:endParaRPr>
        </a:p>
      </dgm:t>
    </dgm:pt>
    <dgm:pt modelId="{75DB0B6C-E26C-48B9-AB0C-4E0FEA553BAF}" type="parTrans" cxnId="{0C4F12BE-B92C-46A1-8EDC-2A73C5093616}">
      <dgm:prSet/>
      <dgm:spPr/>
      <dgm:t>
        <a:bodyPr/>
        <a:lstStyle/>
        <a:p>
          <a:endParaRPr lang="de-DE"/>
        </a:p>
      </dgm:t>
    </dgm:pt>
    <dgm:pt modelId="{8BBD9CBB-340C-43D4-8186-D2C8847C50AC}" type="sibTrans" cxnId="{0C4F12BE-B92C-46A1-8EDC-2A73C5093616}">
      <dgm:prSet/>
      <dgm:spPr/>
      <dgm:t>
        <a:bodyPr/>
        <a:lstStyle/>
        <a:p>
          <a:endParaRPr lang="de-DE"/>
        </a:p>
      </dgm:t>
    </dgm:pt>
    <dgm:pt modelId="{34E49B1B-C765-4F19-8153-23881CD347E7}">
      <dgm:prSet custT="1"/>
      <dgm:spPr/>
      <dgm:t>
        <a:bodyPr/>
        <a:lstStyle/>
        <a:p>
          <a:r>
            <a:rPr lang="de-DE" sz="1400" b="0" i="0" u="none" baseline="0" dirty="0">
              <a:solidFill>
                <a:srgbClr val="002060"/>
              </a:solidFill>
              <a:latin typeface="Arial" panose="020B0604020202020204" pitchFamily="34" charset="0"/>
              <a:cs typeface="Arial" panose="020B0604020202020204" pitchFamily="34" charset="0"/>
            </a:rPr>
            <a:t>Physics</a:t>
          </a:r>
          <a:endParaRPr lang="de-DE" sz="1400" b="0" i="0" u="none" dirty="0">
            <a:solidFill>
              <a:srgbClr val="002060"/>
            </a:solidFill>
            <a:latin typeface="Arial" panose="020B0604020202020204" pitchFamily="34" charset="0"/>
            <a:cs typeface="Arial" panose="020B0604020202020204" pitchFamily="34" charset="0"/>
          </a:endParaRPr>
        </a:p>
      </dgm:t>
    </dgm:pt>
    <dgm:pt modelId="{D4EF84E9-014C-4D1A-9C1D-6B2EB9FB2C97}" type="parTrans" cxnId="{9C08A3A2-AA63-49EC-BD29-3F85FF6429E7}">
      <dgm:prSet/>
      <dgm:spPr/>
      <dgm:t>
        <a:bodyPr/>
        <a:lstStyle/>
        <a:p>
          <a:endParaRPr lang="de-DE"/>
        </a:p>
      </dgm:t>
    </dgm:pt>
    <dgm:pt modelId="{2C5683D3-8BA5-4D3A-95A3-5715553EBB56}" type="sibTrans" cxnId="{9C08A3A2-AA63-49EC-BD29-3F85FF6429E7}">
      <dgm:prSet/>
      <dgm:spPr/>
      <dgm:t>
        <a:bodyPr/>
        <a:lstStyle/>
        <a:p>
          <a:endParaRPr lang="de-DE"/>
        </a:p>
      </dgm:t>
    </dgm:pt>
    <dgm:pt modelId="{A8407A8C-32F8-434F-8402-E3C804E03BE2}">
      <dgm:prSet custT="1"/>
      <dgm:spPr/>
      <dgm:t>
        <a:bodyPr/>
        <a:lstStyle/>
        <a:p>
          <a:r>
            <a:rPr lang="de-DE" sz="1400" b="0" i="0" u="none" baseline="0" dirty="0" err="1">
              <a:solidFill>
                <a:srgbClr val="002060"/>
              </a:solidFill>
              <a:latin typeface="Arial" panose="020B0604020202020204" pitchFamily="34" charset="0"/>
              <a:cs typeface="Arial" panose="020B0604020202020204" pitchFamily="34" charset="0"/>
            </a:rPr>
            <a:t>Social</a:t>
          </a:r>
          <a:r>
            <a:rPr lang="de-DE" sz="1400" b="0" i="0" u="none" baseline="0" dirty="0">
              <a:solidFill>
                <a:srgbClr val="002060"/>
              </a:solidFill>
              <a:latin typeface="Arial" panose="020B0604020202020204" pitchFamily="34" charset="0"/>
              <a:cs typeface="Arial" panose="020B0604020202020204" pitchFamily="34" charset="0"/>
            </a:rPr>
            <a:t> Sciences</a:t>
          </a:r>
          <a:endParaRPr lang="de-DE" sz="1400" b="0" i="0" u="none" dirty="0">
            <a:solidFill>
              <a:srgbClr val="002060"/>
            </a:solidFill>
            <a:latin typeface="Arial" panose="020B0604020202020204" pitchFamily="34" charset="0"/>
            <a:cs typeface="Arial" panose="020B0604020202020204" pitchFamily="34" charset="0"/>
          </a:endParaRPr>
        </a:p>
      </dgm:t>
    </dgm:pt>
    <dgm:pt modelId="{D6C493BF-5431-4E7C-863C-DD430EE08C25}" type="parTrans" cxnId="{54B44C87-5C1C-49C9-BC04-063583727453}">
      <dgm:prSet/>
      <dgm:spPr/>
      <dgm:t>
        <a:bodyPr/>
        <a:lstStyle/>
        <a:p>
          <a:endParaRPr lang="de-DE"/>
        </a:p>
      </dgm:t>
    </dgm:pt>
    <dgm:pt modelId="{B9422B0C-76B9-4347-91D3-A733FDEF0C99}" type="sibTrans" cxnId="{54B44C87-5C1C-49C9-BC04-063583727453}">
      <dgm:prSet/>
      <dgm:spPr/>
      <dgm:t>
        <a:bodyPr/>
        <a:lstStyle/>
        <a:p>
          <a:endParaRPr lang="de-DE"/>
        </a:p>
      </dgm:t>
    </dgm:pt>
    <dgm:pt modelId="{84C3F409-52FA-490E-915F-EAD412D41CE0}">
      <dgm:prSet phldrT="[Text]" custT="1"/>
      <dgm:spPr/>
      <dgm:t>
        <a:bodyPr/>
        <a:lstStyle/>
        <a:p>
          <a:r>
            <a:rPr lang="de-DE" sz="1400" b="0" i="0" u="none" baseline="0" dirty="0">
              <a:solidFill>
                <a:srgbClr val="002060"/>
              </a:solidFill>
              <a:latin typeface="Arial" panose="020B0604020202020204" pitchFamily="34" charset="0"/>
              <a:cs typeface="Arial" panose="020B0604020202020204" pitchFamily="34" charset="0"/>
            </a:rPr>
            <a:t>Engineering</a:t>
          </a:r>
          <a:endParaRPr lang="de-DE" sz="1400" dirty="0">
            <a:solidFill>
              <a:srgbClr val="002060"/>
            </a:solidFill>
            <a:latin typeface="Arial" panose="020B0604020202020204" pitchFamily="34" charset="0"/>
            <a:cs typeface="Arial" panose="020B0604020202020204" pitchFamily="34" charset="0"/>
          </a:endParaRPr>
        </a:p>
      </dgm:t>
    </dgm:pt>
    <dgm:pt modelId="{C33ECD12-186E-4630-9073-E6C462250C57}" type="parTrans" cxnId="{38C7BEE3-4CFE-4855-A9BB-CDC98EEA023D}">
      <dgm:prSet/>
      <dgm:spPr/>
      <dgm:t>
        <a:bodyPr/>
        <a:lstStyle/>
        <a:p>
          <a:endParaRPr lang="de-DE"/>
        </a:p>
      </dgm:t>
    </dgm:pt>
    <dgm:pt modelId="{33A6EC94-6654-4272-81CF-3B2418014126}" type="sibTrans" cxnId="{38C7BEE3-4CFE-4855-A9BB-CDC98EEA023D}">
      <dgm:prSet/>
      <dgm:spPr/>
      <dgm:t>
        <a:bodyPr/>
        <a:lstStyle/>
        <a:p>
          <a:endParaRPr lang="de-DE"/>
        </a:p>
      </dgm:t>
    </dgm:pt>
    <dgm:pt modelId="{4CB0DCD7-2A65-4816-8398-76F2B6F6D450}">
      <dgm:prSet phldrT="[Text]" custT="1"/>
      <dgm:spPr/>
      <dgm:t>
        <a:bodyPr/>
        <a:lstStyle/>
        <a:p>
          <a:endParaRPr lang="de-DE" sz="1400" dirty="0">
            <a:solidFill>
              <a:srgbClr val="002060"/>
            </a:solidFill>
            <a:latin typeface="Arial" panose="020B0604020202020204" pitchFamily="34" charset="0"/>
            <a:cs typeface="Arial" panose="020B0604020202020204" pitchFamily="34" charset="0"/>
          </a:endParaRPr>
        </a:p>
      </dgm:t>
    </dgm:pt>
    <dgm:pt modelId="{99F3AD7D-FE58-4A70-91D3-3CBB55FC5DFC}" type="parTrans" cxnId="{F9197498-E144-4F20-8DB6-23E608FFDDA6}">
      <dgm:prSet/>
      <dgm:spPr/>
      <dgm:t>
        <a:bodyPr/>
        <a:lstStyle/>
        <a:p>
          <a:endParaRPr lang="de-DE"/>
        </a:p>
      </dgm:t>
    </dgm:pt>
    <dgm:pt modelId="{9500003D-C23D-415C-B384-12E08A9F0ADA}" type="sibTrans" cxnId="{F9197498-E144-4F20-8DB6-23E608FFDDA6}">
      <dgm:prSet/>
      <dgm:spPr/>
      <dgm:t>
        <a:bodyPr/>
        <a:lstStyle/>
        <a:p>
          <a:endParaRPr lang="de-DE"/>
        </a:p>
      </dgm:t>
    </dgm:pt>
    <dgm:pt modelId="{D8FBF490-FBD4-4112-8E81-0716337496C0}">
      <dgm:prSet phldrT="[Text]" custT="1"/>
      <dgm:spPr/>
      <dgm:t>
        <a:bodyPr/>
        <a:lstStyle/>
        <a:p>
          <a:endParaRPr lang="de-DE" sz="1400" dirty="0">
            <a:latin typeface="Arial" panose="020B0604020202020204" pitchFamily="34" charset="0"/>
            <a:cs typeface="Arial" panose="020B0604020202020204" pitchFamily="34" charset="0"/>
          </a:endParaRPr>
        </a:p>
      </dgm:t>
    </dgm:pt>
    <dgm:pt modelId="{4007CC07-E994-46B1-A46F-2F0F9D9AC584}" type="parTrans" cxnId="{A6B417C6-4C38-49EF-83B0-B76BC76D4E1D}">
      <dgm:prSet/>
      <dgm:spPr/>
      <dgm:t>
        <a:bodyPr/>
        <a:lstStyle/>
        <a:p>
          <a:endParaRPr lang="de-DE"/>
        </a:p>
      </dgm:t>
    </dgm:pt>
    <dgm:pt modelId="{AEF1EEE4-8B7A-4E7F-AF33-22EA24A7A18A}" type="sibTrans" cxnId="{A6B417C6-4C38-49EF-83B0-B76BC76D4E1D}">
      <dgm:prSet/>
      <dgm:spPr/>
      <dgm:t>
        <a:bodyPr/>
        <a:lstStyle/>
        <a:p>
          <a:endParaRPr lang="de-DE"/>
        </a:p>
      </dgm:t>
    </dgm:pt>
    <dgm:pt modelId="{55965AEC-B339-4BC2-91DD-002DE70646CD}">
      <dgm:prSet custT="1"/>
      <dgm:spPr/>
      <dgm:t>
        <a:bodyPr/>
        <a:lstStyle/>
        <a:p>
          <a:r>
            <a:rPr lang="de-DE" sz="1400" b="0" i="0" u="none" dirty="0">
              <a:solidFill>
                <a:srgbClr val="002060"/>
              </a:solidFill>
              <a:latin typeface="Arial" panose="020B0604020202020204" pitchFamily="34" charset="0"/>
              <a:cs typeface="Arial" panose="020B0604020202020204" pitchFamily="34" charset="0"/>
            </a:rPr>
            <a:t>Computer Science</a:t>
          </a:r>
        </a:p>
      </dgm:t>
    </dgm:pt>
    <dgm:pt modelId="{6BFAA445-8663-42F7-9AC2-2EE9FE132165}" type="parTrans" cxnId="{32002441-2ED9-4FF1-93F6-56CF6C453C11}">
      <dgm:prSet/>
      <dgm:spPr/>
    </dgm:pt>
    <dgm:pt modelId="{088855F7-B94C-4C4E-B05D-D61AB2462611}" type="sibTrans" cxnId="{32002441-2ED9-4FF1-93F6-56CF6C453C11}">
      <dgm:prSet/>
      <dgm:spPr/>
    </dgm:pt>
    <dgm:pt modelId="{EABB4711-4BB5-4FED-B5C3-9266071DA872}">
      <dgm:prSet phldrT="[Text]" custT="1"/>
      <dgm:spPr/>
      <dgm:t>
        <a:bodyPr/>
        <a:lstStyle/>
        <a:p>
          <a:r>
            <a:rPr lang="de-DE" sz="1400" dirty="0">
              <a:solidFill>
                <a:srgbClr val="002060"/>
              </a:solidFill>
              <a:latin typeface="Arial" panose="020B0604020202020204" pitchFamily="34" charset="0"/>
              <a:cs typeface="Arial" panose="020B0604020202020204" pitchFamily="34" charset="0"/>
            </a:rPr>
            <a:t>Computer Science </a:t>
          </a:r>
        </a:p>
      </dgm:t>
    </dgm:pt>
    <dgm:pt modelId="{1F4DB7A7-8C7F-43DE-85DF-F58BCD842095}" type="parTrans" cxnId="{29931C85-DCBD-4C53-A6A9-1A31A1ACFF02}">
      <dgm:prSet/>
      <dgm:spPr/>
    </dgm:pt>
    <dgm:pt modelId="{285B090D-9C5D-4E14-BB66-EF12A7C9EF8F}" type="sibTrans" cxnId="{29931C85-DCBD-4C53-A6A9-1A31A1ACFF02}">
      <dgm:prSet/>
      <dgm:spPr/>
    </dgm:pt>
    <dgm:pt modelId="{D8A78A22-D39C-45AF-A340-69AFBF03C4C7}" type="pres">
      <dgm:prSet presAssocID="{360D51AB-3787-4516-8B6C-8E6DB52F8C07}" presName="Name0" presStyleCnt="0">
        <dgm:presLayoutVars>
          <dgm:dir/>
          <dgm:animLvl val="lvl"/>
          <dgm:resizeHandles val="exact"/>
        </dgm:presLayoutVars>
      </dgm:prSet>
      <dgm:spPr/>
    </dgm:pt>
    <dgm:pt modelId="{9B1CC92F-BAEF-40F6-B56C-5EED8D8955DB}" type="pres">
      <dgm:prSet presAssocID="{3E9CF683-C9EF-43F8-A051-B4C99F1284C3}" presName="composite" presStyleCnt="0"/>
      <dgm:spPr/>
    </dgm:pt>
    <dgm:pt modelId="{19C8DB53-D1E3-47A6-8C57-3D6B1145B428}" type="pres">
      <dgm:prSet presAssocID="{3E9CF683-C9EF-43F8-A051-B4C99F1284C3}" presName="parTx" presStyleLbl="alignNode1" presStyleIdx="0" presStyleCnt="3">
        <dgm:presLayoutVars>
          <dgm:chMax val="0"/>
          <dgm:chPref val="0"/>
          <dgm:bulletEnabled val="1"/>
        </dgm:presLayoutVars>
      </dgm:prSet>
      <dgm:spPr/>
    </dgm:pt>
    <dgm:pt modelId="{FA956E29-ECFB-4E1E-8411-AEBBED9A458C}" type="pres">
      <dgm:prSet presAssocID="{3E9CF683-C9EF-43F8-A051-B4C99F1284C3}" presName="desTx" presStyleLbl="alignAccFollowNode1" presStyleIdx="0" presStyleCnt="3">
        <dgm:presLayoutVars>
          <dgm:bulletEnabled val="1"/>
        </dgm:presLayoutVars>
      </dgm:prSet>
      <dgm:spPr/>
    </dgm:pt>
    <dgm:pt modelId="{FD93F312-9E34-430D-890F-D28BB96DACFF}" type="pres">
      <dgm:prSet presAssocID="{586BAA73-F1FB-4311-9DD0-63C964705D01}" presName="space" presStyleCnt="0"/>
      <dgm:spPr/>
    </dgm:pt>
    <dgm:pt modelId="{6C7397A0-6C56-415F-B436-7F70CB1AC312}" type="pres">
      <dgm:prSet presAssocID="{8DD0F49B-BE8A-417D-AC73-91BAF74CC99A}" presName="composite" presStyleCnt="0"/>
      <dgm:spPr/>
    </dgm:pt>
    <dgm:pt modelId="{54851657-3DD8-439D-B1C0-E2E68AFEF8CC}" type="pres">
      <dgm:prSet presAssocID="{8DD0F49B-BE8A-417D-AC73-91BAF74CC99A}" presName="parTx" presStyleLbl="alignNode1" presStyleIdx="1" presStyleCnt="3">
        <dgm:presLayoutVars>
          <dgm:chMax val="0"/>
          <dgm:chPref val="0"/>
          <dgm:bulletEnabled val="1"/>
        </dgm:presLayoutVars>
      </dgm:prSet>
      <dgm:spPr/>
    </dgm:pt>
    <dgm:pt modelId="{7B9400D5-7828-4622-9AC9-FE7812D8A047}" type="pres">
      <dgm:prSet presAssocID="{8DD0F49B-BE8A-417D-AC73-91BAF74CC99A}" presName="desTx" presStyleLbl="alignAccFollowNode1" presStyleIdx="1" presStyleCnt="3" custLinFactNeighborX="-395" custLinFactNeighborY="2926">
        <dgm:presLayoutVars>
          <dgm:bulletEnabled val="1"/>
        </dgm:presLayoutVars>
      </dgm:prSet>
      <dgm:spPr/>
    </dgm:pt>
    <dgm:pt modelId="{371EE66F-2E3E-48E9-9947-7A9C018F202C}" type="pres">
      <dgm:prSet presAssocID="{D5314E79-1EA1-4C4E-AAF3-ADAC15FA25FF}" presName="space" presStyleCnt="0"/>
      <dgm:spPr/>
    </dgm:pt>
    <dgm:pt modelId="{1D3A421D-B095-494C-94B0-D8B5EFE82B1F}" type="pres">
      <dgm:prSet presAssocID="{989077CE-852F-4E5E-BE85-1B0FC7E35BF0}" presName="composite" presStyleCnt="0"/>
      <dgm:spPr/>
    </dgm:pt>
    <dgm:pt modelId="{3873C64B-4EA0-4BE4-AD7F-C3F405EB05D7}" type="pres">
      <dgm:prSet presAssocID="{989077CE-852F-4E5E-BE85-1B0FC7E35BF0}" presName="parTx" presStyleLbl="alignNode1" presStyleIdx="2" presStyleCnt="3">
        <dgm:presLayoutVars>
          <dgm:chMax val="0"/>
          <dgm:chPref val="0"/>
          <dgm:bulletEnabled val="1"/>
        </dgm:presLayoutVars>
      </dgm:prSet>
      <dgm:spPr/>
    </dgm:pt>
    <dgm:pt modelId="{CF7587A0-00B1-45A0-8ABA-0A77CF596475}" type="pres">
      <dgm:prSet presAssocID="{989077CE-852F-4E5E-BE85-1B0FC7E35BF0}" presName="desTx" presStyleLbl="alignAccFollowNode1" presStyleIdx="2" presStyleCnt="3">
        <dgm:presLayoutVars>
          <dgm:bulletEnabled val="1"/>
        </dgm:presLayoutVars>
      </dgm:prSet>
      <dgm:spPr/>
    </dgm:pt>
  </dgm:ptLst>
  <dgm:cxnLst>
    <dgm:cxn modelId="{CBAD6600-8D2D-417A-A679-8DB528AD6652}" type="presOf" srcId="{34E49B1B-C765-4F19-8153-23881CD347E7}" destId="{7B9400D5-7828-4622-9AC9-FE7812D8A047}" srcOrd="0" destOrd="3" presId="urn:microsoft.com/office/officeart/2005/8/layout/hList1"/>
    <dgm:cxn modelId="{F8F37301-42DA-47DF-99EF-2685A40CFB35}" srcId="{3E9CF683-C9EF-43F8-A051-B4C99F1284C3}" destId="{7011CF03-5CE5-4E8B-8536-AF9543D1CCB1}" srcOrd="1" destOrd="0" parTransId="{5793DC63-D84A-4F0F-AA62-F523DDEB88DD}" sibTransId="{AF1C3E5A-AC98-4699-91E0-4E52FB3B80F1}"/>
    <dgm:cxn modelId="{54545C06-265E-4CDD-B808-7DC625D00C1E}" type="presOf" srcId="{FBBDC2D0-FCDB-4DCF-94C9-4E0F27347824}" destId="{CF7587A0-00B1-45A0-8ABA-0A77CF596475}" srcOrd="0" destOrd="1" presId="urn:microsoft.com/office/officeart/2005/8/layout/hList1"/>
    <dgm:cxn modelId="{CBB6A316-A398-47C0-BEEC-5EB2A89B5C5C}" srcId="{360D51AB-3787-4516-8B6C-8E6DB52F8C07}" destId="{3E9CF683-C9EF-43F8-A051-B4C99F1284C3}" srcOrd="0" destOrd="0" parTransId="{474E0595-DAC7-4334-BDB5-3E041D06A4EC}" sibTransId="{586BAA73-F1FB-4311-9DD0-63C964705D01}"/>
    <dgm:cxn modelId="{71882C18-5188-4279-803B-FB6E0AC07533}" type="presOf" srcId="{7011CF03-5CE5-4E8B-8536-AF9543D1CCB1}" destId="{FA956E29-ECFB-4E1E-8411-AEBBED9A458C}" srcOrd="0" destOrd="1" presId="urn:microsoft.com/office/officeart/2005/8/layout/hList1"/>
    <dgm:cxn modelId="{C0B54429-576E-4F9B-A2F3-693DCE78A4A4}" type="presOf" srcId="{46F0C0F4-DF92-41F4-B358-38F8FB9318AE}" destId="{FA956E29-ECFB-4E1E-8411-AEBBED9A458C}" srcOrd="0" destOrd="0" presId="urn:microsoft.com/office/officeart/2005/8/layout/hList1"/>
    <dgm:cxn modelId="{5910D32E-BA90-4E60-9D30-40E7769AFABF}" srcId="{3E9CF683-C9EF-43F8-A051-B4C99F1284C3}" destId="{85FD83A7-37DC-43DE-8EE1-CA0F26C973CD}" srcOrd="9" destOrd="0" parTransId="{F7928A5D-F32A-46E8-A4C0-87993CBD2672}" sibTransId="{7857766B-35DF-4528-86AB-ACEC47042653}"/>
    <dgm:cxn modelId="{17DB3636-B3E8-4479-BF9B-DFCE3CD70563}" type="presOf" srcId="{5EC6CA3F-BBA7-4790-8C27-031A5D672314}" destId="{FA956E29-ECFB-4E1E-8411-AEBBED9A458C}" srcOrd="0" destOrd="2" presId="urn:microsoft.com/office/officeart/2005/8/layout/hList1"/>
    <dgm:cxn modelId="{08F3EF3A-7707-4611-B272-058A68B36A69}" type="presOf" srcId="{D8FBF490-FBD4-4112-8E81-0716337496C0}" destId="{CF7587A0-00B1-45A0-8ABA-0A77CF596475}" srcOrd="0" destOrd="0" presId="urn:microsoft.com/office/officeart/2005/8/layout/hList1"/>
    <dgm:cxn modelId="{1690B15D-0C5A-454B-8632-083C30FB782F}" type="presOf" srcId="{D86720D5-9DAD-4817-AFC3-D8362C8122FB}" destId="{FA956E29-ECFB-4E1E-8411-AEBBED9A458C}" srcOrd="0" destOrd="3" presId="urn:microsoft.com/office/officeart/2005/8/layout/hList1"/>
    <dgm:cxn modelId="{32002441-2ED9-4FF1-93F6-56CF6C453C11}" srcId="{8DD0F49B-BE8A-417D-AC73-91BAF74CC99A}" destId="{55965AEC-B339-4BC2-91DD-002DE70646CD}" srcOrd="5" destOrd="0" parTransId="{6BFAA445-8663-42F7-9AC2-2EE9FE132165}" sibTransId="{088855F7-B94C-4C4E-B05D-D61AB2462611}"/>
    <dgm:cxn modelId="{C4A34841-34BF-4FDE-A70E-FEB0694CE540}" srcId="{360D51AB-3787-4516-8B6C-8E6DB52F8C07}" destId="{989077CE-852F-4E5E-BE85-1B0FC7E35BF0}" srcOrd="2" destOrd="0" parTransId="{BE5437B2-8E9C-4C57-B80E-3CCF9479BDE3}" sibTransId="{7B1A83BA-F598-4EEE-A84E-428CD0ECE732}"/>
    <dgm:cxn modelId="{BD5F2C62-CC7F-471F-B819-91DAD9ADC918}" type="presOf" srcId="{3E9CF683-C9EF-43F8-A051-B4C99F1284C3}" destId="{19C8DB53-D1E3-47A6-8C57-3D6B1145B428}" srcOrd="0" destOrd="0" presId="urn:microsoft.com/office/officeart/2005/8/layout/hList1"/>
    <dgm:cxn modelId="{81632043-6641-4776-A833-064BAB58DEE8}" srcId="{3E9CF683-C9EF-43F8-A051-B4C99F1284C3}" destId="{874A4D9B-476D-4669-A872-9DF589CB1682}" srcOrd="4" destOrd="0" parTransId="{E744934C-9A1A-4822-A8B1-578D47822F54}" sibTransId="{E44EB9FF-72FD-4C64-90F9-861B70E45A97}"/>
    <dgm:cxn modelId="{D4417E64-90FF-452F-B819-70F58C5FF5A2}" srcId="{3E9CF683-C9EF-43F8-A051-B4C99F1284C3}" destId="{6C57EE68-41E3-43CF-A2AF-E2ADDB5BD7F6}" srcOrd="5" destOrd="0" parTransId="{F9997277-9209-4A2F-8F14-C473BC026AEB}" sibTransId="{40813FC6-521D-4FFE-827E-AD5DF3072403}"/>
    <dgm:cxn modelId="{C6D7B569-FB89-432C-A629-3CF9B845C1FC}" type="presOf" srcId="{A8407A8C-32F8-434F-8402-E3C804E03BE2}" destId="{7B9400D5-7828-4622-9AC9-FE7812D8A047}" srcOrd="0" destOrd="4" presId="urn:microsoft.com/office/officeart/2005/8/layout/hList1"/>
    <dgm:cxn modelId="{90BE5E6A-D4F6-4319-810A-DDC7A2C3CE66}" type="presOf" srcId="{8DD0F49B-BE8A-417D-AC73-91BAF74CC99A}" destId="{54851657-3DD8-439D-B1C0-E2E68AFEF8CC}" srcOrd="0" destOrd="0" presId="urn:microsoft.com/office/officeart/2005/8/layout/hList1"/>
    <dgm:cxn modelId="{E50E2F4B-E6E4-4159-B834-D89D4C4EAD40}" type="presOf" srcId="{B9283689-8F2F-468A-89DD-294AF3F78FC6}" destId="{7B9400D5-7828-4622-9AC9-FE7812D8A047}" srcOrd="0" destOrd="2" presId="urn:microsoft.com/office/officeart/2005/8/layout/hList1"/>
    <dgm:cxn modelId="{56D07F52-981B-4B86-B0CF-35B068235A21}" type="presOf" srcId="{989077CE-852F-4E5E-BE85-1B0FC7E35BF0}" destId="{3873C64B-4EA0-4BE4-AD7F-C3F405EB05D7}" srcOrd="0" destOrd="0" presId="urn:microsoft.com/office/officeart/2005/8/layout/hList1"/>
    <dgm:cxn modelId="{80582F74-18DE-4FD6-AD2B-69BAF3B526EB}" srcId="{8DD0F49B-BE8A-417D-AC73-91BAF74CC99A}" destId="{B9283689-8F2F-468A-89DD-294AF3F78FC6}" srcOrd="2" destOrd="0" parTransId="{34F630BD-80FC-4F18-AE5F-675DC08AB5E8}" sibTransId="{55D4EC6F-6F57-4709-BAD9-99A9BC1A4451}"/>
    <dgm:cxn modelId="{0BF62078-13E1-4180-B613-D99BE0F70B74}" srcId="{3E9CF683-C9EF-43F8-A051-B4C99F1284C3}" destId="{46F0C0F4-DF92-41F4-B358-38F8FB9318AE}" srcOrd="0" destOrd="0" parTransId="{5DC841B5-D4B2-42B6-ACEF-D7DFD80BF90D}" sibTransId="{4ECB136A-8686-4A96-B83B-44AAAE1DDFF6}"/>
    <dgm:cxn modelId="{5CE0DA80-7982-42CB-8030-4E4F4DF8B6B3}" srcId="{3E9CF683-C9EF-43F8-A051-B4C99F1284C3}" destId="{D86720D5-9DAD-4817-AFC3-D8362C8122FB}" srcOrd="3" destOrd="0" parTransId="{DB9B8D35-1112-432C-A02F-60BF2C8D7C82}" sibTransId="{24E27988-3BB3-4F3B-AC19-845C9F4F78C1}"/>
    <dgm:cxn modelId="{29931C85-DCBD-4C53-A6A9-1A31A1ACFF02}" srcId="{3E9CF683-C9EF-43F8-A051-B4C99F1284C3}" destId="{EABB4711-4BB5-4FED-B5C3-9266071DA872}" srcOrd="8" destOrd="0" parTransId="{1F4DB7A7-8C7F-43DE-85DF-F58BCD842095}" sibTransId="{285B090D-9C5D-4E14-BB66-EF12A7C9EF8F}"/>
    <dgm:cxn modelId="{54B44C87-5C1C-49C9-BC04-063583727453}" srcId="{8DD0F49B-BE8A-417D-AC73-91BAF74CC99A}" destId="{A8407A8C-32F8-434F-8402-E3C804E03BE2}" srcOrd="4" destOrd="0" parTransId="{D6C493BF-5431-4E7C-863C-DD430EE08C25}" sibTransId="{B9422B0C-76B9-4347-91D3-A733FDEF0C99}"/>
    <dgm:cxn modelId="{7DC60788-3D8F-40EA-ACEA-E939BA90E697}" srcId="{3E9CF683-C9EF-43F8-A051-B4C99F1284C3}" destId="{8299E27D-3B3D-4475-AB2B-055A66C893C9}" srcOrd="6" destOrd="0" parTransId="{2DEEC22A-C344-4E45-B76F-64641CF3F9FC}" sibTransId="{F32FEC33-41EB-4AAC-824C-EB66842D0792}"/>
    <dgm:cxn modelId="{F9197498-E144-4F20-8DB6-23E608FFDDA6}" srcId="{8DD0F49B-BE8A-417D-AC73-91BAF74CC99A}" destId="{4CB0DCD7-2A65-4816-8398-76F2B6F6D450}" srcOrd="0" destOrd="0" parTransId="{99F3AD7D-FE58-4A70-91D3-3CBB55FC5DFC}" sibTransId="{9500003D-C23D-415C-B384-12E08A9F0ADA}"/>
    <dgm:cxn modelId="{9C08A3A2-AA63-49EC-BD29-3F85FF6429E7}" srcId="{8DD0F49B-BE8A-417D-AC73-91BAF74CC99A}" destId="{34E49B1B-C765-4F19-8153-23881CD347E7}" srcOrd="3" destOrd="0" parTransId="{D4EF84E9-014C-4D1A-9C1D-6B2EB9FB2C97}" sibTransId="{2C5683D3-8BA5-4D3A-95A3-5715553EBB56}"/>
    <dgm:cxn modelId="{0E7FA1A5-A374-4386-AAC6-3AAE98B1D35A}" srcId="{3E9CF683-C9EF-43F8-A051-B4C99F1284C3}" destId="{5EC6CA3F-BBA7-4790-8C27-031A5D672314}" srcOrd="2" destOrd="0" parTransId="{752889C7-EB99-46F3-A523-094E9CC2152E}" sibTransId="{209BC6B4-E6B8-4258-A0D6-FFB2DC14DB2B}"/>
    <dgm:cxn modelId="{232385B0-B1A0-407C-AF48-EA4357382AB7}" type="presOf" srcId="{EABB4711-4BB5-4FED-B5C3-9266071DA872}" destId="{FA956E29-ECFB-4E1E-8411-AEBBED9A458C}" srcOrd="0" destOrd="8" presId="urn:microsoft.com/office/officeart/2005/8/layout/hList1"/>
    <dgm:cxn modelId="{691E22B2-7D5D-4D3A-B971-3AE9B8F67B5E}" type="presOf" srcId="{4CB0DCD7-2A65-4816-8398-76F2B6F6D450}" destId="{7B9400D5-7828-4622-9AC9-FE7812D8A047}" srcOrd="0" destOrd="0" presId="urn:microsoft.com/office/officeart/2005/8/layout/hList1"/>
    <dgm:cxn modelId="{DC0CDFB4-D7BA-49FE-9B8C-9F8A38F8C2C9}" type="presOf" srcId="{55965AEC-B339-4BC2-91DD-002DE70646CD}" destId="{7B9400D5-7828-4622-9AC9-FE7812D8A047}" srcOrd="0" destOrd="5" presId="urn:microsoft.com/office/officeart/2005/8/layout/hList1"/>
    <dgm:cxn modelId="{0C4F12BE-B92C-46A1-8EDC-2A73C5093616}" srcId="{3E9CF683-C9EF-43F8-A051-B4C99F1284C3}" destId="{745175CD-66D5-4406-A233-A838A9AB36F7}" srcOrd="7" destOrd="0" parTransId="{75DB0B6C-E26C-48B9-AB0C-4E0FEA553BAF}" sibTransId="{8BBD9CBB-340C-43D4-8186-D2C8847C50AC}"/>
    <dgm:cxn modelId="{A6B417C6-4C38-49EF-83B0-B76BC76D4E1D}" srcId="{989077CE-852F-4E5E-BE85-1B0FC7E35BF0}" destId="{D8FBF490-FBD4-4112-8E81-0716337496C0}" srcOrd="0" destOrd="0" parTransId="{4007CC07-E994-46B1-A46F-2F0F9D9AC584}" sibTransId="{AEF1EEE4-8B7A-4E7F-AF33-22EA24A7A18A}"/>
    <dgm:cxn modelId="{B8466CCB-1DDE-4B35-B29F-97AE37E3FB02}" type="presOf" srcId="{874A4D9B-476D-4669-A872-9DF589CB1682}" destId="{FA956E29-ECFB-4E1E-8411-AEBBED9A458C}" srcOrd="0" destOrd="4" presId="urn:microsoft.com/office/officeart/2005/8/layout/hList1"/>
    <dgm:cxn modelId="{DB935DD3-E054-45FA-838D-9981A23CE24D}" type="presOf" srcId="{6C57EE68-41E3-43CF-A2AF-E2ADDB5BD7F6}" destId="{FA956E29-ECFB-4E1E-8411-AEBBED9A458C}" srcOrd="0" destOrd="5" presId="urn:microsoft.com/office/officeart/2005/8/layout/hList1"/>
    <dgm:cxn modelId="{13CBFADA-490D-4C99-A1E1-D044E288C61C}" type="presOf" srcId="{8299E27D-3B3D-4475-AB2B-055A66C893C9}" destId="{FA956E29-ECFB-4E1E-8411-AEBBED9A458C}" srcOrd="0" destOrd="6" presId="urn:microsoft.com/office/officeart/2005/8/layout/hList1"/>
    <dgm:cxn modelId="{E8B3C4DC-D876-4745-ABBC-DC9E546DB7EA}" type="presOf" srcId="{360D51AB-3787-4516-8B6C-8E6DB52F8C07}" destId="{D8A78A22-D39C-45AF-A340-69AFBF03C4C7}" srcOrd="0" destOrd="0" presId="urn:microsoft.com/office/officeart/2005/8/layout/hList1"/>
    <dgm:cxn modelId="{38C7BEE3-4CFE-4855-A9BB-CDC98EEA023D}" srcId="{8DD0F49B-BE8A-417D-AC73-91BAF74CC99A}" destId="{84C3F409-52FA-490E-915F-EAD412D41CE0}" srcOrd="1" destOrd="0" parTransId="{C33ECD12-186E-4630-9073-E6C462250C57}" sibTransId="{33A6EC94-6654-4272-81CF-3B2418014126}"/>
    <dgm:cxn modelId="{70F620E9-F10A-4A5B-AD23-0DC428D41F16}" type="presOf" srcId="{84C3F409-52FA-490E-915F-EAD412D41CE0}" destId="{7B9400D5-7828-4622-9AC9-FE7812D8A047}" srcOrd="0" destOrd="1" presId="urn:microsoft.com/office/officeart/2005/8/layout/hList1"/>
    <dgm:cxn modelId="{2AE1A2ED-0A93-412C-A8BA-CD9E71A36894}" type="presOf" srcId="{85FD83A7-37DC-43DE-8EE1-CA0F26C973CD}" destId="{FA956E29-ECFB-4E1E-8411-AEBBED9A458C}" srcOrd="0" destOrd="9" presId="urn:microsoft.com/office/officeart/2005/8/layout/hList1"/>
    <dgm:cxn modelId="{5FA0B8EE-F9E6-4EE3-9059-4CF306C1C64C}" srcId="{360D51AB-3787-4516-8B6C-8E6DB52F8C07}" destId="{8DD0F49B-BE8A-417D-AC73-91BAF74CC99A}" srcOrd="1" destOrd="0" parTransId="{EB399DBC-5412-4B01-8FDE-5ABF17B7DDE9}" sibTransId="{D5314E79-1EA1-4C4E-AAF3-ADAC15FA25FF}"/>
    <dgm:cxn modelId="{DFA31CF0-BAAD-4969-A372-D0172398D7CE}" type="presOf" srcId="{745175CD-66D5-4406-A233-A838A9AB36F7}" destId="{FA956E29-ECFB-4E1E-8411-AEBBED9A458C}" srcOrd="0" destOrd="7" presId="urn:microsoft.com/office/officeart/2005/8/layout/hList1"/>
    <dgm:cxn modelId="{1FBDB7F0-B1EE-46AA-BE0E-426A2B4E6134}" srcId="{989077CE-852F-4E5E-BE85-1B0FC7E35BF0}" destId="{FBBDC2D0-FCDB-4DCF-94C9-4E0F27347824}" srcOrd="1" destOrd="0" parTransId="{17A434AA-8B08-41B1-9B78-0A504EAAB24E}" sibTransId="{6E559FA6-DFEE-4A99-A942-47D29D3EE12E}"/>
    <dgm:cxn modelId="{98F488A9-A7E3-46EE-BE58-7632A28DE07C}" type="presParOf" srcId="{D8A78A22-D39C-45AF-A340-69AFBF03C4C7}" destId="{9B1CC92F-BAEF-40F6-B56C-5EED8D8955DB}" srcOrd="0" destOrd="0" presId="urn:microsoft.com/office/officeart/2005/8/layout/hList1"/>
    <dgm:cxn modelId="{63126C29-F7AA-4B47-8E7D-B51C9F26ADF6}" type="presParOf" srcId="{9B1CC92F-BAEF-40F6-B56C-5EED8D8955DB}" destId="{19C8DB53-D1E3-47A6-8C57-3D6B1145B428}" srcOrd="0" destOrd="0" presId="urn:microsoft.com/office/officeart/2005/8/layout/hList1"/>
    <dgm:cxn modelId="{99FFF0F7-73AE-4829-B561-127C26ABE058}" type="presParOf" srcId="{9B1CC92F-BAEF-40F6-B56C-5EED8D8955DB}" destId="{FA956E29-ECFB-4E1E-8411-AEBBED9A458C}" srcOrd="1" destOrd="0" presId="urn:microsoft.com/office/officeart/2005/8/layout/hList1"/>
    <dgm:cxn modelId="{BF2A6131-663E-47CB-9B82-4B037A3B197E}" type="presParOf" srcId="{D8A78A22-D39C-45AF-A340-69AFBF03C4C7}" destId="{FD93F312-9E34-430D-890F-D28BB96DACFF}" srcOrd="1" destOrd="0" presId="urn:microsoft.com/office/officeart/2005/8/layout/hList1"/>
    <dgm:cxn modelId="{A1E30071-51F3-457C-A257-E82625056FF3}" type="presParOf" srcId="{D8A78A22-D39C-45AF-A340-69AFBF03C4C7}" destId="{6C7397A0-6C56-415F-B436-7F70CB1AC312}" srcOrd="2" destOrd="0" presId="urn:microsoft.com/office/officeart/2005/8/layout/hList1"/>
    <dgm:cxn modelId="{1FFEF642-0D07-49CC-B648-743D7DDD0F80}" type="presParOf" srcId="{6C7397A0-6C56-415F-B436-7F70CB1AC312}" destId="{54851657-3DD8-439D-B1C0-E2E68AFEF8CC}" srcOrd="0" destOrd="0" presId="urn:microsoft.com/office/officeart/2005/8/layout/hList1"/>
    <dgm:cxn modelId="{CC3D15E9-094E-43C3-A38E-6976D5AD193F}" type="presParOf" srcId="{6C7397A0-6C56-415F-B436-7F70CB1AC312}" destId="{7B9400D5-7828-4622-9AC9-FE7812D8A047}" srcOrd="1" destOrd="0" presId="urn:microsoft.com/office/officeart/2005/8/layout/hList1"/>
    <dgm:cxn modelId="{E41DF0BE-FB7A-4CDF-887B-AA84B054F687}" type="presParOf" srcId="{D8A78A22-D39C-45AF-A340-69AFBF03C4C7}" destId="{371EE66F-2E3E-48E9-9947-7A9C018F202C}" srcOrd="3" destOrd="0" presId="urn:microsoft.com/office/officeart/2005/8/layout/hList1"/>
    <dgm:cxn modelId="{43F4D91B-2C96-4B59-B6E1-07A2C4797FF2}" type="presParOf" srcId="{D8A78A22-D39C-45AF-A340-69AFBF03C4C7}" destId="{1D3A421D-B095-494C-94B0-D8B5EFE82B1F}" srcOrd="4" destOrd="0" presId="urn:microsoft.com/office/officeart/2005/8/layout/hList1"/>
    <dgm:cxn modelId="{41F830C3-0131-40D6-92B3-ED6F9794B538}" type="presParOf" srcId="{1D3A421D-B095-494C-94B0-D8B5EFE82B1F}" destId="{3873C64B-4EA0-4BE4-AD7F-C3F405EB05D7}" srcOrd="0" destOrd="0" presId="urn:microsoft.com/office/officeart/2005/8/layout/hList1"/>
    <dgm:cxn modelId="{78D9AE3B-6B2C-4191-A014-EF749A1B5B62}" type="presParOf" srcId="{1D3A421D-B095-494C-94B0-D8B5EFE82B1F}" destId="{CF7587A0-00B1-45A0-8ABA-0A77CF5964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8DB53-D1E3-47A6-8C57-3D6B1145B428}">
      <dsp:nvSpPr>
        <dsp:cNvPr id="0" name=""/>
        <dsp:cNvSpPr/>
      </dsp:nvSpPr>
      <dsp:spPr>
        <a:xfrm>
          <a:off x="1905" y="12937"/>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accent5">
                  <a:lumMod val="75000"/>
                </a:schemeClr>
              </a:solidFill>
              <a:latin typeface="Arial" panose="020B0604020202020204" pitchFamily="34" charset="0"/>
              <a:cs typeface="Arial" panose="020B0604020202020204" pitchFamily="34" charset="0"/>
            </a:rPr>
            <a:t>Campus Essen</a:t>
          </a:r>
        </a:p>
      </dsp:txBody>
      <dsp:txXfrm>
        <a:off x="1905" y="12937"/>
        <a:ext cx="1857374" cy="403200"/>
      </dsp:txXfrm>
    </dsp:sp>
    <dsp:sp modelId="{FA956E29-ECFB-4E1E-8411-AEBBED9A458C}">
      <dsp:nvSpPr>
        <dsp:cNvPr id="0" name=""/>
        <dsp:cNvSpPr/>
      </dsp:nvSpPr>
      <dsp:spPr>
        <a:xfrm>
          <a:off x="1905" y="416137"/>
          <a:ext cx="1857374"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err="1">
              <a:solidFill>
                <a:srgbClr val="002060"/>
              </a:solidFill>
              <a:latin typeface="Arial" panose="020B0604020202020204" pitchFamily="34" charset="0"/>
              <a:cs typeface="Arial" panose="020B0604020202020204" pitchFamily="34" charset="0"/>
            </a:rPr>
            <a:t>Biology</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solidFill>
                <a:srgbClr val="002060"/>
              </a:solidFill>
              <a:latin typeface="Arial" panose="020B0604020202020204" pitchFamily="34" charset="0"/>
              <a:cs typeface="Arial" panose="020B0604020202020204" pitchFamily="34" charset="0"/>
            </a:rPr>
            <a:t>Chemistry</a:t>
          </a:r>
        </a:p>
        <a:p>
          <a:pPr marL="114300" lvl="1" indent="-114300" algn="l" defTabSz="622300">
            <a:lnSpc>
              <a:spcPct val="90000"/>
            </a:lnSpc>
            <a:spcBef>
              <a:spcPct val="0"/>
            </a:spcBef>
            <a:spcAft>
              <a:spcPct val="15000"/>
            </a:spcAft>
            <a:buChar char="•"/>
          </a:pPr>
          <a:r>
            <a:rPr lang="de-DE" sz="1400" kern="1200" dirty="0">
              <a:solidFill>
                <a:srgbClr val="002060"/>
              </a:solidFill>
              <a:latin typeface="Arial" panose="020B0604020202020204" pitchFamily="34" charset="0"/>
              <a:cs typeface="Arial" panose="020B0604020202020204" pitchFamily="34" charset="0"/>
            </a:rPr>
            <a:t>Economics and Business Administration</a:t>
          </a:r>
        </a:p>
        <a:p>
          <a:pPr marL="114300" lvl="1" indent="-114300" algn="l" defTabSz="622300">
            <a:lnSpc>
              <a:spcPct val="90000"/>
            </a:lnSpc>
            <a:spcBef>
              <a:spcPct val="0"/>
            </a:spcBef>
            <a:spcAft>
              <a:spcPct val="15000"/>
            </a:spcAft>
            <a:buChar char="•"/>
          </a:pPr>
          <a:r>
            <a:rPr lang="de-DE" sz="1400" kern="1200" dirty="0">
              <a:solidFill>
                <a:srgbClr val="002060"/>
              </a:solidFill>
              <a:latin typeface="Arial" panose="020B0604020202020204" pitchFamily="34" charset="0"/>
              <a:cs typeface="Arial" panose="020B0604020202020204" pitchFamily="34" charset="0"/>
            </a:rPr>
            <a:t>Educational Sciences</a:t>
          </a:r>
        </a:p>
        <a:p>
          <a:pPr marL="114300" lvl="1" indent="-114300" algn="l" defTabSz="622300">
            <a:lnSpc>
              <a:spcPct val="90000"/>
            </a:lnSpc>
            <a:spcBef>
              <a:spcPct val="0"/>
            </a:spcBef>
            <a:spcAft>
              <a:spcPct val="15000"/>
            </a:spcAft>
            <a:buChar char="•"/>
          </a:pPr>
          <a:r>
            <a:rPr lang="de-DE" sz="1400" b="0" kern="1200" dirty="0">
              <a:solidFill>
                <a:srgbClr val="002060"/>
              </a:solidFill>
              <a:latin typeface="Arial" panose="020B0604020202020204" pitchFamily="34" charset="0"/>
              <a:cs typeface="Arial" panose="020B0604020202020204" pitchFamily="34" charset="0"/>
            </a:rPr>
            <a:t>Engineering (</a:t>
          </a:r>
          <a:r>
            <a:rPr lang="de-DE" sz="1400" b="0" kern="1200" dirty="0" err="1">
              <a:solidFill>
                <a:srgbClr val="002060"/>
              </a:solidFill>
              <a:latin typeface="Arial" panose="020B0604020202020204" pitchFamily="34" charset="0"/>
              <a:cs typeface="Arial" panose="020B0604020202020204" pitchFamily="34" charset="0"/>
            </a:rPr>
            <a:t>Civil</a:t>
          </a:r>
          <a:r>
            <a:rPr lang="de-DE" sz="1400" b="0" kern="1200" dirty="0">
              <a:solidFill>
                <a:srgbClr val="002060"/>
              </a:solidFill>
              <a:latin typeface="Arial" panose="020B0604020202020204" pitchFamily="34" charset="0"/>
              <a:cs typeface="Arial" panose="020B0604020202020204" pitchFamily="34" charset="0"/>
            </a:rPr>
            <a:t> Engineering)</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err="1">
              <a:solidFill>
                <a:srgbClr val="002060"/>
              </a:solidFill>
              <a:latin typeface="Arial" panose="020B0604020202020204" pitchFamily="34" charset="0"/>
              <a:cs typeface="Arial" panose="020B0604020202020204" pitchFamily="34" charset="0"/>
            </a:rPr>
            <a:t>Humanities</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err="1">
              <a:solidFill>
                <a:srgbClr val="002060"/>
              </a:solidFill>
              <a:latin typeface="Arial" panose="020B0604020202020204" pitchFamily="34" charset="0"/>
              <a:cs typeface="Arial" panose="020B0604020202020204" pitchFamily="34" charset="0"/>
            </a:rPr>
            <a:t>Mathematics</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solidFill>
                <a:srgbClr val="002060"/>
              </a:solidFill>
              <a:latin typeface="Arial" panose="020B0604020202020204" pitchFamily="34" charset="0"/>
              <a:cs typeface="Arial" panose="020B0604020202020204" pitchFamily="34" charset="0"/>
            </a:rPr>
            <a:t>Computer Science </a:t>
          </a:r>
        </a:p>
        <a:p>
          <a:pPr marL="114300" lvl="1" indent="-114300" algn="l" defTabSz="666750">
            <a:lnSpc>
              <a:spcPct val="90000"/>
            </a:lnSpc>
            <a:spcBef>
              <a:spcPct val="0"/>
            </a:spcBef>
            <a:spcAft>
              <a:spcPct val="15000"/>
            </a:spcAft>
            <a:buChar char="•"/>
          </a:pPr>
          <a:endParaRPr lang="de-DE" sz="1500" kern="1200" dirty="0"/>
        </a:p>
      </dsp:txBody>
      <dsp:txXfrm>
        <a:off x="1905" y="416137"/>
        <a:ext cx="1857374" cy="3074399"/>
      </dsp:txXfrm>
    </dsp:sp>
    <dsp:sp modelId="{54851657-3DD8-439D-B1C0-E2E68AFEF8CC}">
      <dsp:nvSpPr>
        <dsp:cNvPr id="0" name=""/>
        <dsp:cNvSpPr/>
      </dsp:nvSpPr>
      <dsp:spPr>
        <a:xfrm>
          <a:off x="2119312" y="12937"/>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accent5">
                  <a:lumMod val="75000"/>
                </a:schemeClr>
              </a:solidFill>
              <a:latin typeface="Arial" panose="020B0604020202020204" pitchFamily="34" charset="0"/>
              <a:cs typeface="Arial" panose="020B0604020202020204" pitchFamily="34" charset="0"/>
            </a:rPr>
            <a:t>Campus</a:t>
          </a:r>
          <a:r>
            <a:rPr lang="de-DE" sz="1400" kern="1200" dirty="0">
              <a:solidFill>
                <a:schemeClr val="accent5">
                  <a:lumMod val="75000"/>
                </a:schemeClr>
              </a:solidFill>
            </a:rPr>
            <a:t> Duisburg</a:t>
          </a:r>
        </a:p>
      </dsp:txBody>
      <dsp:txXfrm>
        <a:off x="2119312" y="12937"/>
        <a:ext cx="1857374" cy="403200"/>
      </dsp:txXfrm>
    </dsp:sp>
    <dsp:sp modelId="{7B9400D5-7828-4622-9AC9-FE7812D8A047}">
      <dsp:nvSpPr>
        <dsp:cNvPr id="0" name=""/>
        <dsp:cNvSpPr/>
      </dsp:nvSpPr>
      <dsp:spPr>
        <a:xfrm>
          <a:off x="2111975" y="429074"/>
          <a:ext cx="1857374"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baseline="0" dirty="0">
              <a:solidFill>
                <a:srgbClr val="002060"/>
              </a:solidFill>
              <a:latin typeface="Arial" panose="020B0604020202020204" pitchFamily="34" charset="0"/>
              <a:cs typeface="Arial" panose="020B0604020202020204" pitchFamily="34" charset="0"/>
            </a:rPr>
            <a:t>Engineering</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baseline="0" dirty="0">
              <a:solidFill>
                <a:srgbClr val="002060"/>
              </a:solidFill>
              <a:latin typeface="Arial" panose="020B0604020202020204" pitchFamily="34" charset="0"/>
              <a:cs typeface="Arial" panose="020B0604020202020204" pitchFamily="34" charset="0"/>
            </a:rPr>
            <a:t>Mercator School </a:t>
          </a:r>
          <a:r>
            <a:rPr lang="de-DE" sz="1400" b="0" i="0" u="none" kern="1200" baseline="0" dirty="0" err="1">
              <a:solidFill>
                <a:srgbClr val="002060"/>
              </a:solidFill>
              <a:latin typeface="Arial" panose="020B0604020202020204" pitchFamily="34" charset="0"/>
              <a:cs typeface="Arial" panose="020B0604020202020204" pitchFamily="34" charset="0"/>
            </a:rPr>
            <a:t>of</a:t>
          </a:r>
          <a:r>
            <a:rPr lang="de-DE" sz="1400" b="0" i="0" u="none" kern="1200" baseline="0" dirty="0">
              <a:solidFill>
                <a:srgbClr val="002060"/>
              </a:solidFill>
              <a:latin typeface="Arial" panose="020B0604020202020204" pitchFamily="34" charset="0"/>
              <a:cs typeface="Arial" panose="020B0604020202020204" pitchFamily="34" charset="0"/>
            </a:rPr>
            <a:t> Management</a:t>
          </a:r>
          <a:endParaRPr lang="de-DE"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baseline="0" dirty="0">
              <a:solidFill>
                <a:srgbClr val="002060"/>
              </a:solidFill>
              <a:latin typeface="Arial" panose="020B0604020202020204" pitchFamily="34" charset="0"/>
              <a:cs typeface="Arial" panose="020B0604020202020204" pitchFamily="34" charset="0"/>
            </a:rPr>
            <a:t>Physics</a:t>
          </a:r>
          <a:endParaRPr lang="de-DE" sz="1400" b="0" i="0" u="none"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baseline="0" dirty="0" err="1">
              <a:solidFill>
                <a:srgbClr val="002060"/>
              </a:solidFill>
              <a:latin typeface="Arial" panose="020B0604020202020204" pitchFamily="34" charset="0"/>
              <a:cs typeface="Arial" panose="020B0604020202020204" pitchFamily="34" charset="0"/>
            </a:rPr>
            <a:t>Social</a:t>
          </a:r>
          <a:r>
            <a:rPr lang="de-DE" sz="1400" b="0" i="0" u="none" kern="1200" baseline="0" dirty="0">
              <a:solidFill>
                <a:srgbClr val="002060"/>
              </a:solidFill>
              <a:latin typeface="Arial" panose="020B0604020202020204" pitchFamily="34" charset="0"/>
              <a:cs typeface="Arial" panose="020B0604020202020204" pitchFamily="34" charset="0"/>
            </a:rPr>
            <a:t> Sciences</a:t>
          </a:r>
          <a:endParaRPr lang="de-DE" sz="1400" b="0" i="0" u="none"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b="0" i="0" u="none" kern="1200" dirty="0">
              <a:solidFill>
                <a:srgbClr val="002060"/>
              </a:solidFill>
              <a:latin typeface="Arial" panose="020B0604020202020204" pitchFamily="34" charset="0"/>
              <a:cs typeface="Arial" panose="020B0604020202020204" pitchFamily="34" charset="0"/>
            </a:rPr>
            <a:t>Computer Science</a:t>
          </a:r>
        </a:p>
      </dsp:txBody>
      <dsp:txXfrm>
        <a:off x="2111975" y="429074"/>
        <a:ext cx="1857374" cy="3074399"/>
      </dsp:txXfrm>
    </dsp:sp>
    <dsp:sp modelId="{3873C64B-4EA0-4BE4-AD7F-C3F405EB05D7}">
      <dsp:nvSpPr>
        <dsp:cNvPr id="0" name=""/>
        <dsp:cNvSpPr/>
      </dsp:nvSpPr>
      <dsp:spPr>
        <a:xfrm>
          <a:off x="4236719" y="12937"/>
          <a:ext cx="1857374"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accent5">
                  <a:lumMod val="75000"/>
                </a:schemeClr>
              </a:solidFill>
            </a:rPr>
            <a:t>Uni </a:t>
          </a:r>
          <a:r>
            <a:rPr lang="de-DE" sz="1400" kern="1200" dirty="0">
              <a:solidFill>
                <a:schemeClr val="accent5">
                  <a:lumMod val="75000"/>
                </a:schemeClr>
              </a:solidFill>
              <a:latin typeface="Arial" panose="020B0604020202020204" pitchFamily="34" charset="0"/>
              <a:cs typeface="Arial" panose="020B0604020202020204" pitchFamily="34" charset="0"/>
            </a:rPr>
            <a:t>Klinikum</a:t>
          </a:r>
          <a:r>
            <a:rPr lang="de-DE" sz="1400" kern="1200" dirty="0">
              <a:solidFill>
                <a:schemeClr val="accent5">
                  <a:lumMod val="75000"/>
                </a:schemeClr>
              </a:solidFill>
            </a:rPr>
            <a:t> Essen</a:t>
          </a:r>
        </a:p>
      </dsp:txBody>
      <dsp:txXfrm>
        <a:off x="4236719" y="12937"/>
        <a:ext cx="1857374" cy="403200"/>
      </dsp:txXfrm>
    </dsp:sp>
    <dsp:sp modelId="{CF7587A0-00B1-45A0-8ABA-0A77CF596475}">
      <dsp:nvSpPr>
        <dsp:cNvPr id="0" name=""/>
        <dsp:cNvSpPr/>
      </dsp:nvSpPr>
      <dsp:spPr>
        <a:xfrm>
          <a:off x="4236719" y="416137"/>
          <a:ext cx="1857374"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de-DE"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de-DE" sz="1400" kern="1200" dirty="0">
              <a:solidFill>
                <a:srgbClr val="002060"/>
              </a:solidFill>
              <a:latin typeface="Arial" panose="020B0604020202020204" pitchFamily="34" charset="0"/>
              <a:cs typeface="Arial" panose="020B0604020202020204" pitchFamily="34" charset="0"/>
            </a:rPr>
            <a:t>Medicine</a:t>
          </a:r>
        </a:p>
      </dsp:txBody>
      <dsp:txXfrm>
        <a:off x="4236719" y="416137"/>
        <a:ext cx="1857374" cy="3074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20" units="1/cm"/>
          <inkml:channelProperty channel="Y" name="resolution" value="10" units="1/cm"/>
          <inkml:channelProperty channel="T" name="resolution" value="1" units="1/dev"/>
        </inkml:channelProperties>
      </inkml:inkSource>
      <inkml:timestamp xml:id="ts0" timeString="2024-08-09T11:59:40.265"/>
    </inkml:context>
    <inkml:brush xml:id="br0">
      <inkml:brushProperty name="width" value="0.05292" units="cm"/>
      <inkml:brushProperty name="height" value="0.05292" units="cm"/>
      <inkml:brushProperty name="color" value="#FF0000"/>
    </inkml:brush>
  </inkml:definitions>
  <inkml:trace contextRef="#ctx0" brushRef="#br0">5296 4653 0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dirty="0"/>
          </a:p>
        </p:txBody>
      </p:sp>
    </p:spTree>
    <p:extLst>
      <p:ext uri="{BB962C8B-B14F-4D97-AF65-F5344CB8AC3E}">
        <p14:creationId xmlns:p14="http://schemas.microsoft.com/office/powerpoint/2010/main" val="26673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4406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2169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74805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9504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1959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57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5968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2727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7650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21936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5364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30086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0581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69804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48590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5759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2430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91433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7086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4616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7331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7932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730719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und Inhalt">
    <p:spTree>
      <p:nvGrpSpPr>
        <p:cNvPr id="1" name=""/>
        <p:cNvGrpSpPr/>
        <p:nvPr/>
      </p:nvGrpSpPr>
      <p:grpSpPr>
        <a:xfrm>
          <a:off x="0" y="0"/>
          <a:ext cx="0" cy="0"/>
          <a:chOff x="0" y="0"/>
          <a:chExt cx="0" cy="0"/>
        </a:xfrm>
      </p:grpSpPr>
      <p:pic>
        <p:nvPicPr>
          <p:cNvPr id="15"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16"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17" name="Rechteck 3"/>
          <p:cNvSpPr/>
          <p:nvPr/>
        </p:nvSpPr>
        <p:spPr>
          <a:xfrm>
            <a:off x="179388" y="4478337"/>
            <a:ext cx="6554786" cy="2200277"/>
          </a:xfrm>
          <a:prstGeom prst="rect">
            <a:avLst/>
          </a:prstGeom>
          <a:solidFill>
            <a:srgbClr val="EFE4B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pic>
        <p:nvPicPr>
          <p:cNvPr id="18" name="Grafik 8" descr="Grafik 8"/>
          <p:cNvPicPr>
            <a:picLocks noChangeAspect="1"/>
          </p:cNvPicPr>
          <p:nvPr/>
        </p:nvPicPr>
        <p:blipFill>
          <a:blip r:embed="rId4"/>
          <a:stretch>
            <a:fillRect/>
          </a:stretch>
        </p:blipFill>
        <p:spPr>
          <a:xfrm>
            <a:off x="179387" y="179387"/>
            <a:ext cx="8785226" cy="4117977"/>
          </a:xfrm>
          <a:prstGeom prst="rect">
            <a:avLst/>
          </a:prstGeom>
          <a:ln w="12700">
            <a:miter lim="400000"/>
          </a:ln>
        </p:spPr>
      </p:pic>
      <p:sp>
        <p:nvSpPr>
          <p:cNvPr id="19" name="Body Level One…"/>
          <p:cNvSpPr txBox="1">
            <a:spLocks noGrp="1"/>
          </p:cNvSpPr>
          <p:nvPr>
            <p:ph type="body" sz="quarter" idx="1"/>
          </p:nvPr>
        </p:nvSpPr>
        <p:spPr>
          <a:xfrm>
            <a:off x="359999" y="4859999"/>
            <a:ext cx="5969002" cy="900002"/>
          </a:xfrm>
          <a:prstGeom prst="rect">
            <a:avLst/>
          </a:prstGeom>
        </p:spPr>
        <p:txBody>
          <a:bodyPr lIns="0" tIns="0" rIns="0" bIns="0"/>
          <a:lstStyle>
            <a:lvl1pPr marL="0" indent="0">
              <a:spcBef>
                <a:spcPts val="700"/>
              </a:spcBef>
              <a:buSzTx/>
              <a:buFontTx/>
              <a:buNone/>
              <a:defRPr sz="3200" i="1">
                <a:solidFill>
                  <a:srgbClr val="004C93"/>
                </a:solidFill>
              </a:defRPr>
            </a:lvl1pPr>
            <a:lvl2pPr marL="1028700" indent="-571500">
              <a:spcBef>
                <a:spcPts val="700"/>
              </a:spcBef>
              <a:buFontTx/>
              <a:defRPr sz="3200" i="1">
                <a:solidFill>
                  <a:srgbClr val="004C93"/>
                </a:solidFill>
              </a:defRPr>
            </a:lvl2pPr>
            <a:lvl3pPr marL="2108200" indent="-1930400">
              <a:spcBef>
                <a:spcPts val="700"/>
              </a:spcBef>
              <a:buFontTx/>
              <a:defRPr sz="3200" i="1">
                <a:solidFill>
                  <a:srgbClr val="004C93"/>
                </a:solidFill>
              </a:defRPr>
            </a:lvl3pPr>
            <a:lvl4pPr marL="1737360" indent="-365760">
              <a:spcBef>
                <a:spcPts val="700"/>
              </a:spcBef>
              <a:buFontTx/>
              <a:defRPr sz="3200" i="1">
                <a:solidFill>
                  <a:srgbClr val="004C93"/>
                </a:solidFill>
              </a:defRPr>
            </a:lvl4pPr>
            <a:lvl5pPr marL="2194560" indent="-365760">
              <a:spcBef>
                <a:spcPts val="700"/>
              </a:spcBef>
              <a:buFontTx/>
              <a:defRPr sz="3200" i="1">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20" name="Textplatzhalter 14"/>
          <p:cNvSpPr>
            <a:spLocks noGrp="1"/>
          </p:cNvSpPr>
          <p:nvPr>
            <p:ph type="body" sz="quarter" idx="21"/>
          </p:nvPr>
        </p:nvSpPr>
        <p:spPr>
          <a:xfrm>
            <a:off x="359998" y="5939999"/>
            <a:ext cx="5969003" cy="360002"/>
          </a:xfrm>
          <a:prstGeom prst="rect">
            <a:avLst/>
          </a:prstGeom>
        </p:spPr>
        <p:txBody>
          <a:bodyPr lIns="0" tIns="0" rIns="0" bIns="0"/>
          <a:lstStyle/>
          <a:p>
            <a:pPr marL="301752" indent="-301752" defTabSz="402336">
              <a:spcBef>
                <a:spcPts val="500"/>
              </a:spcBef>
              <a:defRPr sz="2464">
                <a:solidFill>
                  <a:srgbClr val="004C93"/>
                </a:solidFill>
              </a:defRPr>
            </a:pPr>
            <a:endParaRPr/>
          </a:p>
        </p:txBody>
      </p:sp>
      <p:sp>
        <p:nvSpPr>
          <p:cNvPr id="21" name="Rechteck 1"/>
          <p:cNvSpPr/>
          <p:nvPr/>
        </p:nvSpPr>
        <p:spPr>
          <a:xfrm>
            <a:off x="8541067" y="6378587"/>
            <a:ext cx="511495" cy="409095"/>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el und Inhalt">
    <p:spTree>
      <p:nvGrpSpPr>
        <p:cNvPr id="1" name=""/>
        <p:cNvGrpSpPr/>
        <p:nvPr/>
      </p:nvGrpSpPr>
      <p:grpSpPr>
        <a:xfrm>
          <a:off x="0" y="0"/>
          <a:ext cx="0" cy="0"/>
          <a:chOff x="0" y="0"/>
          <a:chExt cx="0" cy="0"/>
        </a:xfrm>
      </p:grpSpPr>
      <p:pic>
        <p:nvPicPr>
          <p:cNvPr id="29"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30"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31" name="Title Text"/>
          <p:cNvSpPr txBox="1">
            <a:spLocks noGrp="1"/>
          </p:cNvSpPr>
          <p:nvPr>
            <p:ph type="title"/>
          </p:nvPr>
        </p:nvSpPr>
        <p:spPr>
          <a:xfrm>
            <a:off x="196933" y="179999"/>
            <a:ext cx="6840002" cy="864002"/>
          </a:xfrm>
          <a:prstGeom prst="rect">
            <a:avLst/>
          </a:prstGeom>
        </p:spPr>
        <p:txBody>
          <a:bodyPr/>
          <a:lstStyle/>
          <a:p>
            <a:r>
              <a:t>Title Text</a:t>
            </a:r>
          </a:p>
        </p:txBody>
      </p:sp>
      <p:sp>
        <p:nvSpPr>
          <p:cNvPr id="32" name="Body Level One…"/>
          <p:cNvSpPr txBox="1">
            <a:spLocks noGrp="1"/>
          </p:cNvSpPr>
          <p:nvPr>
            <p:ph type="body" idx="1"/>
          </p:nvPr>
        </p:nvSpPr>
        <p:spPr>
          <a:xfrm>
            <a:off x="179999" y="1223999"/>
            <a:ext cx="8784002" cy="5040003"/>
          </a:xfrm>
          <a:prstGeom prst="rect">
            <a:avLst/>
          </a:prstGeom>
          <a:ln w="9525">
            <a:solidFill>
              <a:srgbClr val="004C93"/>
            </a:solidFill>
            <a:miter lim="800000"/>
          </a:ln>
        </p:spPr>
        <p:txBody>
          <a:bodyPr/>
          <a:lstStyle>
            <a:lvl1pPr>
              <a:spcBef>
                <a:spcPts val="600"/>
              </a:spcBef>
              <a:defRPr sz="2800">
                <a:solidFill>
                  <a:srgbClr val="004C93"/>
                </a:solidFill>
              </a:defRPr>
            </a:lvl1pPr>
            <a:lvl2pPr marL="0" indent="0">
              <a:spcBef>
                <a:spcPts val="600"/>
              </a:spcBef>
              <a:buSzTx/>
              <a:buNone/>
              <a:defRPr sz="2800">
                <a:solidFill>
                  <a:srgbClr val="004C93"/>
                </a:solidFill>
              </a:defRPr>
            </a:lvl2pPr>
            <a:lvl3pPr marL="313928" indent="-313928">
              <a:spcBef>
                <a:spcPts val="600"/>
              </a:spcBef>
              <a:buSzPct val="85000"/>
              <a:buChar char="￭"/>
              <a:defRPr sz="2800">
                <a:solidFill>
                  <a:srgbClr val="004C93"/>
                </a:solidFill>
              </a:defRPr>
            </a:lvl3pPr>
            <a:lvl4pPr marL="1691638" indent="-320038">
              <a:spcBef>
                <a:spcPts val="600"/>
              </a:spcBef>
              <a:defRPr sz="2800">
                <a:solidFill>
                  <a:srgbClr val="004C93"/>
                </a:solidFill>
              </a:defRPr>
            </a:lvl4pPr>
            <a:lvl5pPr marL="2148838" indent="-320038">
              <a:spcBef>
                <a:spcPts val="600"/>
              </a:spcBef>
              <a:defRPr sz="2800">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pic>
        <p:nvPicPr>
          <p:cNvPr id="40"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41"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42" name="Body Level One…"/>
          <p:cNvSpPr txBox="1">
            <a:spLocks noGrp="1"/>
          </p:cNvSpPr>
          <p:nvPr>
            <p:ph type="body" sz="half" idx="1"/>
          </p:nvPr>
        </p:nvSpPr>
        <p:spPr>
          <a:xfrm>
            <a:off x="179999" y="1223999"/>
            <a:ext cx="3184729" cy="5040003"/>
          </a:xfrm>
          <a:prstGeom prst="rect">
            <a:avLst/>
          </a:prstGeom>
        </p:spPr>
        <p:txBody>
          <a:bodyPr/>
          <a:lstStyle>
            <a:lvl1pPr>
              <a:spcBef>
                <a:spcPts val="600"/>
              </a:spcBef>
              <a:defRPr sz="2800">
                <a:solidFill>
                  <a:srgbClr val="004C93"/>
                </a:solidFill>
              </a:defRPr>
            </a:lvl1pPr>
            <a:lvl2pPr marL="790575" indent="-333375">
              <a:spcBef>
                <a:spcPts val="600"/>
              </a:spcBef>
              <a:defRPr sz="2800">
                <a:solidFill>
                  <a:srgbClr val="004C93"/>
                </a:solidFill>
              </a:defRPr>
            </a:lvl2pPr>
            <a:lvl3pPr marL="1529080" indent="-1351280">
              <a:spcBef>
                <a:spcPts val="600"/>
              </a:spcBef>
              <a:defRPr sz="2800">
                <a:solidFill>
                  <a:srgbClr val="004C93"/>
                </a:solidFill>
              </a:defRPr>
            </a:lvl3pPr>
            <a:lvl4pPr marL="1727200" indent="-355600">
              <a:spcBef>
                <a:spcPts val="600"/>
              </a:spcBef>
              <a:defRPr sz="2800">
                <a:solidFill>
                  <a:srgbClr val="004C93"/>
                </a:solidFill>
              </a:defRPr>
            </a:lvl4pPr>
            <a:lvl5pPr marL="2184400" indent="-355600">
              <a:spcBef>
                <a:spcPts val="600"/>
              </a:spcBef>
              <a:defRPr sz="2800">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390630" y="259277"/>
            <a:ext cx="6840540" cy="863601"/>
          </a:xfrm>
          <a:prstGeom prst="rect">
            <a:avLst/>
          </a:prstGeom>
        </p:spPr>
        <p:txBody>
          <a:bodyPr/>
          <a:lstStyle/>
          <a:p>
            <a:r>
              <a:t>Title Text</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enutzerdefiniertes Layout">
    <p:spTree>
      <p:nvGrpSpPr>
        <p:cNvPr id="1" name=""/>
        <p:cNvGrpSpPr/>
        <p:nvPr/>
      </p:nvGrpSpPr>
      <p:grpSpPr>
        <a:xfrm>
          <a:off x="0" y="0"/>
          <a:ext cx="0" cy="0"/>
          <a:chOff x="0" y="0"/>
          <a:chExt cx="0" cy="0"/>
        </a:xfrm>
      </p:grpSpPr>
      <p:pic>
        <p:nvPicPr>
          <p:cNvPr id="51"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52"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53" name="Title Text"/>
          <p:cNvSpPr txBox="1">
            <a:spLocks noGrp="1"/>
          </p:cNvSpPr>
          <p:nvPr>
            <p:ph type="title"/>
          </p:nvPr>
        </p:nvSpPr>
        <p:spPr>
          <a:xfrm>
            <a:off x="827087" y="454025"/>
            <a:ext cx="6840539" cy="863600"/>
          </a:xfrm>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el und Inhalt">
    <p:spTree>
      <p:nvGrpSpPr>
        <p:cNvPr id="1" name=""/>
        <p:cNvGrpSpPr/>
        <p:nvPr/>
      </p:nvGrpSpPr>
      <p:grpSpPr>
        <a:xfrm>
          <a:off x="0" y="0"/>
          <a:ext cx="0" cy="0"/>
          <a:chOff x="0" y="0"/>
          <a:chExt cx="0" cy="0"/>
        </a:xfrm>
      </p:grpSpPr>
      <p:pic>
        <p:nvPicPr>
          <p:cNvPr id="61"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62"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63" name="Title Text"/>
          <p:cNvSpPr txBox="1">
            <a:spLocks noGrp="1"/>
          </p:cNvSpPr>
          <p:nvPr>
            <p:ph type="title"/>
          </p:nvPr>
        </p:nvSpPr>
        <p:spPr>
          <a:xfrm>
            <a:off x="827087" y="454025"/>
            <a:ext cx="6840539" cy="863600"/>
          </a:xfrm>
          <a:prstGeom prst="rect">
            <a:avLst/>
          </a:prstGeom>
        </p:spPr>
        <p:txBody>
          <a:bodyPr/>
          <a:lstStyle/>
          <a:p>
            <a:r>
              <a:t>Title Text</a:t>
            </a:r>
          </a:p>
        </p:txBody>
      </p:sp>
      <p:sp>
        <p:nvSpPr>
          <p:cNvPr id="64" name="Body Level One…"/>
          <p:cNvSpPr txBox="1">
            <a:spLocks noGrp="1"/>
          </p:cNvSpPr>
          <p:nvPr>
            <p:ph type="body" idx="1"/>
          </p:nvPr>
        </p:nvSpPr>
        <p:spPr>
          <a:xfrm>
            <a:off x="179999" y="1223999"/>
            <a:ext cx="8784002" cy="4320002"/>
          </a:xfrm>
          <a:prstGeom prst="rect">
            <a:avLst/>
          </a:prstGeom>
          <a:ln w="9525">
            <a:solidFill>
              <a:srgbClr val="004C93"/>
            </a:solidFill>
            <a:miter lim="800000"/>
          </a:ln>
        </p:spPr>
        <p:txBody>
          <a:bodyPr/>
          <a:lstStyle>
            <a:lvl1pPr>
              <a:spcBef>
                <a:spcPts val="600"/>
              </a:spcBef>
              <a:defRPr sz="2800">
                <a:solidFill>
                  <a:srgbClr val="004C93"/>
                </a:solidFill>
              </a:defRPr>
            </a:lvl1pPr>
            <a:lvl2pPr marL="0" indent="0">
              <a:spcBef>
                <a:spcPts val="600"/>
              </a:spcBef>
              <a:buSzTx/>
              <a:buNone/>
              <a:defRPr sz="2800">
                <a:solidFill>
                  <a:srgbClr val="004C93"/>
                </a:solidFill>
              </a:defRPr>
            </a:lvl2pPr>
            <a:lvl3pPr marL="313928" indent="-313928">
              <a:spcBef>
                <a:spcPts val="600"/>
              </a:spcBef>
              <a:buSzPct val="85000"/>
              <a:buChar char="￭"/>
              <a:defRPr sz="2800">
                <a:solidFill>
                  <a:srgbClr val="004C93"/>
                </a:solidFill>
              </a:defRPr>
            </a:lvl3pPr>
            <a:lvl4pPr marL="1691638" indent="-320038">
              <a:spcBef>
                <a:spcPts val="600"/>
              </a:spcBef>
              <a:defRPr sz="2800">
                <a:solidFill>
                  <a:srgbClr val="004C93"/>
                </a:solidFill>
              </a:defRPr>
            </a:lvl4pPr>
            <a:lvl5pPr marL="2148838" indent="-320038">
              <a:spcBef>
                <a:spcPts val="600"/>
              </a:spcBef>
              <a:defRPr sz="2800">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Zwei Inhalte">
    <p:spTree>
      <p:nvGrpSpPr>
        <p:cNvPr id="1" name=""/>
        <p:cNvGrpSpPr/>
        <p:nvPr/>
      </p:nvGrpSpPr>
      <p:grpSpPr>
        <a:xfrm>
          <a:off x="0" y="0"/>
          <a:ext cx="0" cy="0"/>
          <a:chOff x="0" y="0"/>
          <a:chExt cx="0" cy="0"/>
        </a:xfrm>
      </p:grpSpPr>
      <p:pic>
        <p:nvPicPr>
          <p:cNvPr id="72"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73"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74" name="Title Text"/>
          <p:cNvSpPr txBox="1">
            <a:spLocks noGrp="1"/>
          </p:cNvSpPr>
          <p:nvPr>
            <p:ph type="title"/>
          </p:nvPr>
        </p:nvSpPr>
        <p:spPr>
          <a:xfrm>
            <a:off x="827087" y="454025"/>
            <a:ext cx="6840539" cy="863600"/>
          </a:xfrm>
          <a:prstGeom prst="rect">
            <a:avLst/>
          </a:prstGeom>
        </p:spPr>
        <p:txBody>
          <a:bodyPr/>
          <a:lstStyle/>
          <a:p>
            <a:r>
              <a:t>Title Text</a:t>
            </a:r>
          </a:p>
        </p:txBody>
      </p:sp>
      <p:sp>
        <p:nvSpPr>
          <p:cNvPr id="75" name="Body Level One…"/>
          <p:cNvSpPr txBox="1">
            <a:spLocks noGrp="1"/>
          </p:cNvSpPr>
          <p:nvPr>
            <p:ph type="body" sz="half" idx="1"/>
          </p:nvPr>
        </p:nvSpPr>
        <p:spPr>
          <a:xfrm>
            <a:off x="179999" y="1223999"/>
            <a:ext cx="3184729" cy="4412677"/>
          </a:xfrm>
          <a:prstGeom prst="rect">
            <a:avLst/>
          </a:prstGeom>
        </p:spPr>
        <p:txBody>
          <a:bodyPr/>
          <a:lstStyle>
            <a:lvl1pPr>
              <a:spcBef>
                <a:spcPts val="600"/>
              </a:spcBef>
              <a:defRPr sz="2800">
                <a:solidFill>
                  <a:srgbClr val="004C93"/>
                </a:solidFill>
              </a:defRPr>
            </a:lvl1pPr>
            <a:lvl2pPr marL="790575" indent="-333375">
              <a:spcBef>
                <a:spcPts val="600"/>
              </a:spcBef>
              <a:defRPr sz="2800">
                <a:solidFill>
                  <a:srgbClr val="004C93"/>
                </a:solidFill>
              </a:defRPr>
            </a:lvl2pPr>
            <a:lvl3pPr marL="1529080" indent="-1351280">
              <a:spcBef>
                <a:spcPts val="600"/>
              </a:spcBef>
              <a:defRPr sz="2800">
                <a:solidFill>
                  <a:srgbClr val="004C93"/>
                </a:solidFill>
              </a:defRPr>
            </a:lvl3pPr>
            <a:lvl4pPr marL="1727200" indent="-355600">
              <a:spcBef>
                <a:spcPts val="600"/>
              </a:spcBef>
              <a:defRPr sz="2800">
                <a:solidFill>
                  <a:srgbClr val="004C93"/>
                </a:solidFill>
              </a:defRPr>
            </a:lvl4pPr>
            <a:lvl5pPr marL="2184400" indent="-355600">
              <a:spcBef>
                <a:spcPts val="600"/>
              </a:spcBef>
              <a:defRPr sz="2800">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_Zwei Inhalte">
    <p:spTree>
      <p:nvGrpSpPr>
        <p:cNvPr id="1" name=""/>
        <p:cNvGrpSpPr/>
        <p:nvPr/>
      </p:nvGrpSpPr>
      <p:grpSpPr>
        <a:xfrm>
          <a:off x="0" y="0"/>
          <a:ext cx="0" cy="0"/>
          <a:chOff x="0" y="0"/>
          <a:chExt cx="0" cy="0"/>
        </a:xfrm>
      </p:grpSpPr>
      <p:sp>
        <p:nvSpPr>
          <p:cNvPr id="8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Titel und Inhalt">
    <p:spTree>
      <p:nvGrpSpPr>
        <p:cNvPr id="1" name=""/>
        <p:cNvGrpSpPr/>
        <p:nvPr/>
      </p:nvGrpSpPr>
      <p:grpSpPr>
        <a:xfrm>
          <a:off x="0" y="0"/>
          <a:ext cx="0" cy="0"/>
          <a:chOff x="0" y="0"/>
          <a:chExt cx="0" cy="0"/>
        </a:xfrm>
      </p:grpSpPr>
      <p:pic>
        <p:nvPicPr>
          <p:cNvPr id="91" name="Bild 8" descr="Bild 8"/>
          <p:cNvPicPr>
            <a:picLocks noChangeAspect="1"/>
          </p:cNvPicPr>
          <p:nvPr/>
        </p:nvPicPr>
        <p:blipFill>
          <a:blip r:embed="rId2"/>
          <a:stretch>
            <a:fillRect/>
          </a:stretch>
        </p:blipFill>
        <p:spPr>
          <a:xfrm>
            <a:off x="179387" y="179387"/>
            <a:ext cx="8783639" cy="863601"/>
          </a:xfrm>
          <a:prstGeom prst="rect">
            <a:avLst/>
          </a:prstGeom>
          <a:ln w="12700">
            <a:miter lim="400000"/>
          </a:ln>
        </p:spPr>
      </p:pic>
      <p:pic>
        <p:nvPicPr>
          <p:cNvPr id="92" name="Bild 7" descr="Bild 7"/>
          <p:cNvPicPr>
            <a:picLocks noChangeAspect="1"/>
          </p:cNvPicPr>
          <p:nvPr/>
        </p:nvPicPr>
        <p:blipFill>
          <a:blip r:embed="rId3"/>
          <a:stretch>
            <a:fillRect/>
          </a:stretch>
        </p:blipFill>
        <p:spPr>
          <a:xfrm>
            <a:off x="7361238" y="320675"/>
            <a:ext cx="1601789" cy="619125"/>
          </a:xfrm>
          <a:prstGeom prst="rect">
            <a:avLst/>
          </a:prstGeom>
          <a:ln w="12700">
            <a:miter lim="400000"/>
          </a:ln>
        </p:spPr>
      </p:pic>
      <p:sp>
        <p:nvSpPr>
          <p:cNvPr id="93" name="Title Text"/>
          <p:cNvSpPr txBox="1">
            <a:spLocks noGrp="1"/>
          </p:cNvSpPr>
          <p:nvPr>
            <p:ph type="title"/>
          </p:nvPr>
        </p:nvSpPr>
        <p:spPr>
          <a:xfrm>
            <a:off x="827087" y="454025"/>
            <a:ext cx="6840539" cy="863600"/>
          </a:xfrm>
          <a:prstGeom prst="rect">
            <a:avLst/>
          </a:prstGeom>
        </p:spPr>
        <p:txBody>
          <a:bodyPr/>
          <a:lstStyle/>
          <a:p>
            <a:r>
              <a:t>Title Text</a:t>
            </a:r>
          </a:p>
        </p:txBody>
      </p:sp>
      <p:sp>
        <p:nvSpPr>
          <p:cNvPr id="94" name="Body Level One…"/>
          <p:cNvSpPr txBox="1">
            <a:spLocks noGrp="1"/>
          </p:cNvSpPr>
          <p:nvPr>
            <p:ph type="body" idx="1"/>
          </p:nvPr>
        </p:nvSpPr>
        <p:spPr>
          <a:xfrm>
            <a:off x="179999" y="1223999"/>
            <a:ext cx="8784002" cy="4320002"/>
          </a:xfrm>
          <a:prstGeom prst="rect">
            <a:avLst/>
          </a:prstGeom>
          <a:ln w="9525">
            <a:solidFill>
              <a:srgbClr val="004C93"/>
            </a:solidFill>
            <a:miter lim="800000"/>
          </a:ln>
        </p:spPr>
        <p:txBody>
          <a:bodyPr/>
          <a:lstStyle>
            <a:lvl1pPr>
              <a:spcBef>
                <a:spcPts val="600"/>
              </a:spcBef>
              <a:defRPr sz="2800">
                <a:solidFill>
                  <a:srgbClr val="004C93"/>
                </a:solidFill>
              </a:defRPr>
            </a:lvl1pPr>
            <a:lvl2pPr marL="0" indent="0">
              <a:spcBef>
                <a:spcPts val="600"/>
              </a:spcBef>
              <a:buSzTx/>
              <a:buNone/>
              <a:defRPr sz="2800">
                <a:solidFill>
                  <a:srgbClr val="004C93"/>
                </a:solidFill>
              </a:defRPr>
            </a:lvl2pPr>
            <a:lvl3pPr marL="313928" indent="-313928">
              <a:spcBef>
                <a:spcPts val="600"/>
              </a:spcBef>
              <a:buSzPct val="85000"/>
              <a:buChar char="￭"/>
              <a:defRPr sz="2800">
                <a:solidFill>
                  <a:srgbClr val="004C93"/>
                </a:solidFill>
              </a:defRPr>
            </a:lvl3pPr>
            <a:lvl4pPr marL="1691638" indent="-320038">
              <a:spcBef>
                <a:spcPts val="600"/>
              </a:spcBef>
              <a:defRPr sz="2800">
                <a:solidFill>
                  <a:srgbClr val="004C93"/>
                </a:solidFill>
              </a:defRPr>
            </a:lvl4pPr>
            <a:lvl5pPr marL="2148838" indent="-320038">
              <a:spcBef>
                <a:spcPts val="600"/>
              </a:spcBef>
              <a:defRPr sz="2800">
                <a:solidFill>
                  <a:srgbClr val="004C93"/>
                </a:solidFill>
              </a:defRPr>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ild 8" descr="Bild 8"/>
          <p:cNvPicPr>
            <a:picLocks noChangeAspect="1"/>
          </p:cNvPicPr>
          <p:nvPr/>
        </p:nvPicPr>
        <p:blipFill>
          <a:blip r:embed="rId10"/>
          <a:stretch>
            <a:fillRect/>
          </a:stretch>
        </p:blipFill>
        <p:spPr>
          <a:xfrm>
            <a:off x="179387" y="179387"/>
            <a:ext cx="8783639" cy="863601"/>
          </a:xfrm>
          <a:prstGeom prst="rect">
            <a:avLst/>
          </a:prstGeom>
          <a:ln w="12700">
            <a:miter lim="400000"/>
          </a:ln>
        </p:spPr>
      </p:pic>
      <p:pic>
        <p:nvPicPr>
          <p:cNvPr id="3" name="Bild 7" descr="Bild 7"/>
          <p:cNvPicPr>
            <a:picLocks noChangeAspect="1"/>
          </p:cNvPicPr>
          <p:nvPr/>
        </p:nvPicPr>
        <p:blipFill>
          <a:blip r:embed="rId11"/>
          <a:stretch>
            <a:fillRect/>
          </a:stretch>
        </p:blipFill>
        <p:spPr>
          <a:xfrm>
            <a:off x="7361238" y="320675"/>
            <a:ext cx="1601789" cy="619125"/>
          </a:xfrm>
          <a:prstGeom prst="rect">
            <a:avLst/>
          </a:prstGeom>
          <a:ln w="12700">
            <a:miter lim="400000"/>
          </a:ln>
        </p:spPr>
      </p:pic>
      <p:pic>
        <p:nvPicPr>
          <p:cNvPr id="4" name="Grafik 7" descr="Grafik 7"/>
          <p:cNvPicPr>
            <a:picLocks noChangeAspect="1"/>
          </p:cNvPicPr>
          <p:nvPr/>
        </p:nvPicPr>
        <p:blipFill>
          <a:blip r:embed="rId12"/>
          <a:stretch>
            <a:fillRect/>
          </a:stretch>
        </p:blipFill>
        <p:spPr>
          <a:xfrm>
            <a:off x="179387" y="179387"/>
            <a:ext cx="8785226" cy="6499227"/>
          </a:xfrm>
          <a:prstGeom prst="rect">
            <a:avLst/>
          </a:prstGeom>
          <a:ln w="12700">
            <a:miter lim="400000"/>
          </a:ln>
        </p:spPr>
      </p:pic>
      <p:pic>
        <p:nvPicPr>
          <p:cNvPr id="5" name="Bild 9" descr="Bild 9"/>
          <p:cNvPicPr>
            <a:picLocks noChangeAspect="1"/>
          </p:cNvPicPr>
          <p:nvPr/>
        </p:nvPicPr>
        <p:blipFill>
          <a:blip r:embed="rId11"/>
          <a:stretch>
            <a:fillRect/>
          </a:stretch>
        </p:blipFill>
        <p:spPr>
          <a:xfrm>
            <a:off x="6664325" y="487362"/>
            <a:ext cx="2300290" cy="889001"/>
          </a:xfrm>
          <a:prstGeom prst="rect">
            <a:avLst/>
          </a:prstGeom>
          <a:ln w="12700">
            <a:miter lim="400000"/>
          </a:ln>
        </p:spPr>
      </p:pic>
      <p:sp>
        <p:nvSpPr>
          <p:cNvPr id="6" name="Body Level One…"/>
          <p:cNvSpPr txBox="1">
            <a:spLocks noGrp="1"/>
          </p:cNvSpPr>
          <p:nvPr>
            <p:ph type="body" idx="1"/>
          </p:nvPr>
        </p:nvSpPr>
        <p:spPr>
          <a:xfrm>
            <a:off x="359999" y="2520000"/>
            <a:ext cx="8614140" cy="2032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9999" tIns="179999" rIns="179999" bIns="179999">
            <a:normAutofit/>
          </a:bodyPr>
          <a:lstStyle/>
          <a:p>
            <a:r>
              <a:t>Body Level One</a:t>
            </a:r>
          </a:p>
          <a:p>
            <a:pPr lvl="1"/>
            <a:r>
              <a:t>Body Level Two</a:t>
            </a:r>
          </a:p>
          <a:p>
            <a:pPr lvl="2"/>
            <a:r>
              <a:t>Body Level Three</a:t>
            </a:r>
          </a:p>
          <a:p>
            <a:pPr lvl="3"/>
            <a:r>
              <a:t>Body Level Four</a:t>
            </a:r>
          </a:p>
          <a:p>
            <a:pPr lvl="4"/>
            <a:r>
              <a:t>Body Level Five</a:t>
            </a:r>
          </a:p>
        </p:txBody>
      </p:sp>
      <p:sp>
        <p:nvSpPr>
          <p:cNvPr id="7" name="Title Text"/>
          <p:cNvSpPr txBox="1">
            <a:spLocks noGrp="1"/>
          </p:cNvSpPr>
          <p:nvPr>
            <p:ph type="title"/>
          </p:nvPr>
        </p:nvSpPr>
        <p:spPr>
          <a:xfrm>
            <a:off x="1370012" y="688337"/>
            <a:ext cx="7315201" cy="1831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Slide Number"/>
          <p:cNvSpPr txBox="1">
            <a:spLocks noGrp="1"/>
          </p:cNvSpPr>
          <p:nvPr>
            <p:ph type="sldNum" sz="quarter" idx="2"/>
          </p:nvPr>
        </p:nvSpPr>
        <p:spPr>
          <a:xfrm>
            <a:off x="8696841" y="6484725"/>
            <a:ext cx="259528" cy="239268"/>
          </a:xfrm>
          <a:prstGeom prst="rect">
            <a:avLst/>
          </a:prstGeom>
          <a:ln w="12700">
            <a:miter lim="400000"/>
          </a:ln>
        </p:spPr>
        <p:txBody>
          <a:bodyPr wrap="none" lIns="45718" tIns="45718" rIns="45718" bIns="45718">
            <a:spAutoFit/>
          </a:bodyPr>
          <a:lstStyle>
            <a:lvl1pPr algn="ctr">
              <a:defRPr sz="1100">
                <a:solidFill>
                  <a:srgbClr val="004C93"/>
                </a:solidFill>
                <a:latin typeface="Arial"/>
                <a:ea typeface="Arial"/>
                <a:cs typeface="Arial"/>
                <a:sym typeface="Aria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hf hdr="0" ftr="0" dt="0"/>
  <p:txStyles>
    <p:titleStyle>
      <a:lvl1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9pPr>
    </p:titleStyle>
    <p:bodyStyle>
      <a:lvl1pPr marL="342900" marR="0" indent="-342900"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1pPr>
      <a:lvl2pPr marL="1082278" marR="0" indent="-625077"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2pPr>
      <a:lvl3pPr marL="2289175" marR="0" indent="-2111375"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3pPr>
      <a:lvl4pPr marL="1771650" marR="0" indent="-400050"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4pPr>
      <a:lvl5pPr marL="2228850" marR="0" indent="-400050"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5pPr>
      <a:lvl6pPr marL="2686048" marR="0" indent="-400048"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6pPr>
      <a:lvl7pPr marL="3143248" marR="0" indent="-400048"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7pPr>
      <a:lvl8pPr marL="3600450" marR="0" indent="-400049"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8pPr>
      <a:lvl9pPr marL="4057650" marR="0" indent="-400050" algn="l" defTabSz="457200" rtl="0" latinLnBrk="0">
        <a:lnSpc>
          <a:spcPct val="100000"/>
        </a:lnSpc>
        <a:spcBef>
          <a:spcPts val="800"/>
        </a:spcBef>
        <a:spcAft>
          <a:spcPts val="0"/>
        </a:spcAft>
        <a:buClrTx/>
        <a:buSzPct val="100000"/>
        <a:buFont typeface="Arial"/>
        <a:buChar char="•"/>
        <a:tabLst/>
        <a:defRPr sz="3500" b="1" i="0" u="none" strike="noStrike" cap="none" spc="0" baseline="0">
          <a:solidFill>
            <a:srgbClr val="FFFFFF"/>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1pPr>
      <a:lvl2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2pPr>
      <a:lvl3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3pPr>
      <a:lvl4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4pPr>
      <a:lvl5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5pPr>
      <a:lvl6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6pPr>
      <a:lvl7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7pPr>
      <a:lvl8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8pPr>
      <a:lvl9pPr marL="0" marR="0" indent="0" algn="ctr" defTabSz="4572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due.de/en/university_addresses.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www.uni-due.de/verwaltung/busservice.ph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hyperlink" Target="https://www.stw-edu.de/en/accommodation/onlineapplication" TargetMode="External"/><Relationship Id="rId10" Type="http://schemas.openxmlformats.org/officeDocument/2006/relationships/image" Target="../media/image28.png"/><Relationship Id="rId4" Type="http://schemas.openxmlformats.org/officeDocument/2006/relationships/hyperlink" Target="https://www.stw-edu.de/en/" TargetMode="External"/><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hyperlink" Target="https://www.stw-edu.de/en/accommodation/onlineapplication" TargetMode="External"/><Relationship Id="rId7" Type="http://schemas.openxmlformats.org/officeDocument/2006/relationships/hyperlink" Target="https://www.stw-edu.de/en/accommodation/for-applicants/accomodation-offer/semester-abroad/exchan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wohnen@stw-edu.de" TargetMode="External"/><Relationship Id="rId5" Type="http://schemas.openxmlformats.org/officeDocument/2006/relationships/hyperlink" Target="https://www.stw-edu.de/en/"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www.kolping-jugendwohnen.de/haus/duisburg/" TargetMode="External"/><Relationship Id="rId3" Type="http://schemas.openxmlformats.org/officeDocument/2006/relationships/hyperlink" Target="http://www.wg-gesucht.de/" TargetMode="External"/><Relationship Id="rId7" Type="http://schemas.openxmlformats.org/officeDocument/2006/relationships/hyperlink" Target="https://www.studentenwohnheim-duisburg.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az.immowelt.de/" TargetMode="External"/><Relationship Id="rId5" Type="http://schemas.openxmlformats.org/officeDocument/2006/relationships/hyperlink" Target="http://www.studenten-wohnung.de/" TargetMode="External"/><Relationship Id="rId10" Type="http://schemas.openxmlformats.org/officeDocument/2006/relationships/hyperlink" Target="http://www.uni-due.de/imperia/md/content/diversity/illu_wohnheimwoerterbuch.pdf" TargetMode="External"/><Relationship Id="rId4" Type="http://schemas.openxmlformats.org/officeDocument/2006/relationships/hyperlink" Target="http://www.immobilienscout24.de/de/finden/wohnen/index.jsp" TargetMode="External"/><Relationship Id="rId9" Type="http://schemas.openxmlformats.org/officeDocument/2006/relationships/hyperlink" Target="http://www.uni-due.de/scies/accommodation.shtml#glossa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mailto:exchange.incoming@uni-due.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uswaertiges-amt.de/de/service/visa-und-aufenthalt/staatenliste-zur-visumpflicht/207820" TargetMode="External"/><Relationship Id="rId5" Type="http://schemas.microsoft.com/office/2007/relationships/hdphoto" Target="../media/hdphoto1.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hyperlink" Target="mailto:birgit.goergen@tk.de" TargetMode="External"/><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6.xml"/><Relationship Id="rId16"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hyperlink" Target="mailto:heide.estacio@rh.aok.de" TargetMode="External"/><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sv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hyperlink" Target="https://service.essen.de/detail/-/vr-bis-detail/dienstleistung/41483/sho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uni-due.de/imperia/md/images/welcome-centre/wohnungsgeberbest%C3%A4tigung_essen.pdf" TargetMode="External"/><Relationship Id="rId4" Type="http://schemas.openxmlformats.org/officeDocument/2006/relationships/hyperlink" Target="https://www.duisburg.de/allgemein/fachbereiche/90/terminvereinbarung-buergerservice.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ervice.essen.de/detail/-/vr-bis-detail/dienstleistung/42949/sho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duisburg.de/allgemein/fachbereiche/90/terminvereinbarung-buergerservice.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ervice.essen.de/detail/-/vr-bis-detail/dienstleistung/41483/sho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hyperlink" Target="https://www.ruhrbahn.de/essen" TargetMode="External"/><Relationship Id="rId3" Type="http://schemas.openxmlformats.org/officeDocument/2006/relationships/hyperlink" Target="https://www.uni-due.de/myude/" TargetMode="External"/><Relationship Id="rId7" Type="http://schemas.openxmlformats.org/officeDocument/2006/relationships/hyperlink" Target="https://www.dvg-duisburg.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vrr.de/en/tickets-fares/deutschlandticket-the-german-wide-ticket-for-near-distance-public-transport/" TargetMode="External"/><Relationship Id="rId5" Type="http://schemas.openxmlformats.org/officeDocument/2006/relationships/hyperlink" Target="https://asta-due.org/das-neue-deutschlandsemesterticket/" TargetMode="External"/><Relationship Id="rId4" Type="http://schemas.openxmlformats.org/officeDocument/2006/relationships/hyperlink" Target="https://www.uni-due.de/faq-studium/semesterticket.php" TargetMode="External"/><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jfif"/><Relationship Id="rId5" Type="http://schemas.openxmlformats.org/officeDocument/2006/relationships/image" Target="../media/image55.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hyperlink" Target="https://www.daad.de/en/studying-in-germany/living-in-german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study-in-germany.de/en/" TargetMode="External"/><Relationship Id="rId5" Type="http://schemas.openxmlformats.org/officeDocument/2006/relationships/hyperlink" Target="mailto:exchange.incoming@uni-due.de" TargetMode="External"/><Relationship Id="rId4" Type="http://schemas.openxmlformats.org/officeDocument/2006/relationships/hyperlink" Target="https://www.uni-due.de/international/exchange_students.ph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mailto:exchange.incoming@uni-due.de"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info@isaac-due.de" TargetMode="External"/><Relationship Id="rId5" Type="http://schemas.openxmlformats.org/officeDocument/2006/relationships/hyperlink" Target="https://www.uni-due.de/international/tsc" TargetMode="External"/><Relationship Id="rId4" Type="http://schemas.openxmlformats.org/officeDocument/2006/relationships/hyperlink" Target="https://www.stw-edu.de/en/accommodation/onlineappli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platzhalter 5"/>
          <p:cNvSpPr txBox="1">
            <a:spLocks noGrp="1"/>
          </p:cNvSpPr>
          <p:nvPr>
            <p:ph type="body" sz="quarter" idx="1"/>
          </p:nvPr>
        </p:nvSpPr>
        <p:spPr>
          <a:xfrm>
            <a:off x="360362" y="4859337"/>
            <a:ext cx="6367564" cy="900114"/>
          </a:xfrm>
          <a:prstGeom prst="rect">
            <a:avLst/>
          </a:prstGeom>
        </p:spPr>
        <p:txBody>
          <a:bodyPr>
            <a:normAutofit fontScale="77500" lnSpcReduction="20000"/>
          </a:bodyPr>
          <a:lstStyle/>
          <a:p>
            <a:r>
              <a:rPr lang="de-DE" dirty="0"/>
              <a:t>Exchange Student Admission Information</a:t>
            </a:r>
            <a:endParaRPr dirty="0"/>
          </a:p>
          <a:p>
            <a:pPr>
              <a:defRPr sz="2000"/>
            </a:pPr>
            <a:r>
              <a:rPr lang="de-DE" dirty="0"/>
              <a:t>Nina Jacob </a:t>
            </a:r>
            <a:r>
              <a:rPr dirty="0"/>
              <a:t>&amp; </a:t>
            </a:r>
            <a:r>
              <a:rPr lang="de-DE" dirty="0"/>
              <a:t>Lilian Henschke</a:t>
            </a:r>
            <a:endParaRPr dirty="0"/>
          </a:p>
        </p:txBody>
      </p:sp>
      <p:sp>
        <p:nvSpPr>
          <p:cNvPr id="107" name="Textplatzhalter 6"/>
          <p:cNvSpPr>
            <a:spLocks noGrp="1"/>
          </p:cNvSpPr>
          <p:nvPr>
            <p:ph type="body" sz="quarter"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spcBef>
                <a:spcPts val="600"/>
              </a:spcBef>
              <a:buSzTx/>
              <a:buNone/>
              <a:defRPr sz="1800" b="0">
                <a:solidFill>
                  <a:srgbClr val="004C93"/>
                </a:solidFill>
              </a:defRPr>
            </a:pPr>
            <a:r>
              <a:rPr dirty="0"/>
              <a:t>International Office  </a:t>
            </a:r>
            <a:r>
              <a:rPr dirty="0">
                <a:latin typeface="ヒラギノ角ゴ Pro W3"/>
                <a:ea typeface="ヒラギノ角ゴ Pro W3"/>
                <a:cs typeface="ヒラギノ角ゴ Pro W3"/>
                <a:sym typeface="ヒラギノ角ゴ Pro W3"/>
              </a:rPr>
              <a:t>￭  </a:t>
            </a:r>
            <a:r>
              <a:rPr lang="de-DE" dirty="0"/>
              <a:t>13.07.2023</a:t>
            </a:r>
            <a:endParaRPr dirty="0"/>
          </a:p>
        </p:txBody>
      </p:sp>
      <p:sp>
        <p:nvSpPr>
          <p:cNvPr id="104" name="Datumsplatzhalter 3"/>
          <p:cNvSpPr txBox="1">
            <a:spLocks noGrp="1"/>
          </p:cNvSpPr>
          <p:nvPr>
            <p:ph type="sldNum" sz="quarter" idx="2"/>
          </p:nvPr>
        </p:nvSpPr>
        <p:spPr>
          <a:xfrm>
            <a:off x="8735686" y="6484725"/>
            <a:ext cx="181834" cy="2392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05" name="Rechteck 22"/>
          <p:cNvSpPr/>
          <p:nvPr/>
        </p:nvSpPr>
        <p:spPr>
          <a:xfrm>
            <a:off x="179387" y="4474346"/>
            <a:ext cx="8785226" cy="2249647"/>
          </a:xfrm>
          <a:prstGeom prst="rect">
            <a:avLst/>
          </a:prstGeom>
          <a:solidFill>
            <a:srgbClr val="EFE4BF"/>
          </a:solidFill>
          <a:ln w="12700">
            <a:miter lim="400000"/>
          </a:ln>
        </p:spPr>
        <p:txBody>
          <a:bodyPr lIns="45718" tIns="45718" rIns="45718" bIns="45718" anchor="ctr"/>
          <a:lstStyle/>
          <a:p>
            <a:pPr>
              <a:defRPr>
                <a:solidFill>
                  <a:srgbClr val="FFFFFF"/>
                </a:solidFill>
                <a:latin typeface="+mj-lt"/>
                <a:ea typeface="+mj-ea"/>
                <a:cs typeface="+mj-cs"/>
                <a:sym typeface="Calibri"/>
              </a:defRPr>
            </a:pPr>
            <a:r>
              <a:rPr lang="de-DE" sz="4800" b="1" dirty="0">
                <a:solidFill>
                  <a:schemeClr val="accent2"/>
                </a:solidFill>
                <a:latin typeface="Calibri Light" panose="020F0302020204030204" pitchFamily="34" charset="0"/>
                <a:cs typeface="Calibri Light" panose="020F0302020204030204" pitchFamily="34" charset="0"/>
              </a:rPr>
              <a:t>Admission Information</a:t>
            </a:r>
          </a:p>
          <a:p>
            <a:pPr>
              <a:defRPr>
                <a:solidFill>
                  <a:srgbClr val="FFFFFF"/>
                </a:solidFill>
                <a:latin typeface="+mj-lt"/>
                <a:ea typeface="+mj-ea"/>
                <a:cs typeface="+mj-cs"/>
                <a:sym typeface="Calibri"/>
              </a:defRPr>
            </a:pPr>
            <a:endParaRPr lang="de-DE" sz="2800" dirty="0">
              <a:solidFill>
                <a:schemeClr val="accent2"/>
              </a:solidFill>
            </a:endParaRPr>
          </a:p>
          <a:p>
            <a:pPr>
              <a:defRPr>
                <a:solidFill>
                  <a:srgbClr val="FFFFFF"/>
                </a:solidFill>
                <a:latin typeface="+mj-lt"/>
                <a:ea typeface="+mj-ea"/>
                <a:cs typeface="+mj-cs"/>
                <a:sym typeface="Calibri"/>
              </a:defRPr>
            </a:pPr>
            <a:r>
              <a:rPr lang="de-DE" sz="2800" dirty="0">
                <a:solidFill>
                  <a:schemeClr val="accent2"/>
                </a:solidFill>
                <a:latin typeface="Calibri Light" panose="020F0302020204030204" pitchFamily="34" charset="0"/>
                <a:cs typeface="Calibri Light" panose="020F0302020204030204" pitchFamily="34" charset="0"/>
              </a:rPr>
              <a:t>Liliane Gutte &amp; Nina Jacob							</a:t>
            </a:r>
            <a:endParaRPr sz="2800" dirty="0">
              <a:solidFill>
                <a:schemeClr val="accent2"/>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893148-8A15-418D-900E-A551EAAF261A}"/>
              </a:ext>
            </a:extLst>
          </p:cNvPr>
          <p:cNvSpPr>
            <a:spLocks noGrp="1"/>
          </p:cNvSpPr>
          <p:nvPr>
            <p:ph type="body" idx="1"/>
          </p:nvPr>
        </p:nvSpPr>
        <p:spPr>
          <a:ln>
            <a:noFill/>
          </a:ln>
        </p:spPr>
        <p:txBody>
          <a:bodyPr>
            <a:normAutofit/>
          </a:bodyPr>
          <a:lstStyle/>
          <a:p>
            <a:pPr marL="0" indent="0">
              <a:buNone/>
            </a:pPr>
            <a:endParaRPr lang="en-US" sz="1800" b="0" dirty="0">
              <a:solidFill>
                <a:schemeClr val="tx1"/>
              </a:solidFill>
              <a:latin typeface="+mj-lt"/>
            </a:endParaRPr>
          </a:p>
          <a:p>
            <a:pPr marL="0" indent="0">
              <a:buNone/>
            </a:pPr>
            <a:r>
              <a:rPr lang="en-US" sz="1800" dirty="0">
                <a:solidFill>
                  <a:schemeClr val="tx1"/>
                </a:solidFill>
                <a:latin typeface="+mj-lt"/>
              </a:rPr>
              <a:t>Maps and Directions: </a:t>
            </a:r>
          </a:p>
          <a:p>
            <a:pPr marL="0" indent="0">
              <a:buNone/>
            </a:pPr>
            <a:r>
              <a:rPr lang="en-US" sz="1800" b="0" dirty="0">
                <a:solidFill>
                  <a:schemeClr val="accent2"/>
                </a:solidFill>
                <a:latin typeface="+mj-lt"/>
                <a:ea typeface="+mn-ea"/>
                <a:cs typeface="+mn-cs"/>
                <a:sym typeface="Helvetica"/>
                <a:hlinkClick r:id="rId3">
                  <a:extLst>
                    <a:ext uri="{A12FA001-AC4F-418D-AE19-62706E023703}">
                      <ahyp:hlinkClr xmlns:ahyp="http://schemas.microsoft.com/office/drawing/2018/hyperlinkcolor" val="tx"/>
                    </a:ext>
                  </a:extLst>
                </a:hlinkClick>
              </a:rPr>
              <a:t>https://www.uni-due.de/en/university_addresses.shtml</a:t>
            </a:r>
            <a:endParaRPr lang="en-US" sz="1800" b="0" dirty="0">
              <a:solidFill>
                <a:schemeClr val="accent2"/>
              </a:solidFill>
              <a:latin typeface="+mj-lt"/>
              <a:ea typeface="+mn-ea"/>
              <a:cs typeface="+mn-cs"/>
              <a:sym typeface="Helvetica"/>
            </a:endParaRPr>
          </a:p>
          <a:p>
            <a:pPr marL="0" indent="0">
              <a:buNone/>
            </a:pPr>
            <a:endParaRPr lang="en-US" sz="1800" b="0" dirty="0">
              <a:solidFill>
                <a:schemeClr val="accent2"/>
              </a:solidFill>
              <a:latin typeface="+mj-lt"/>
              <a:ea typeface="+mn-ea"/>
              <a:cs typeface="+mn-cs"/>
              <a:sym typeface="Helvetica"/>
            </a:endParaRPr>
          </a:p>
          <a:p>
            <a:pPr marL="0" indent="0">
              <a:buNone/>
            </a:pPr>
            <a:r>
              <a:rPr lang="en-US" sz="1800">
                <a:solidFill>
                  <a:schemeClr val="tx1"/>
                </a:solidFill>
                <a:latin typeface="+mj-lt"/>
                <a:sym typeface="Helvetica"/>
              </a:rPr>
              <a:t>Bus services </a:t>
            </a:r>
            <a:r>
              <a:rPr lang="en-US" sz="1800" dirty="0">
                <a:solidFill>
                  <a:schemeClr val="tx1"/>
                </a:solidFill>
                <a:latin typeface="+mj-lt"/>
                <a:sym typeface="Helvetica"/>
              </a:rPr>
              <a:t>between the Campuses:</a:t>
            </a:r>
          </a:p>
          <a:p>
            <a:pPr marL="0" indent="0">
              <a:buNone/>
            </a:pPr>
            <a:r>
              <a:rPr lang="en-US" sz="1800" b="0" dirty="0">
                <a:solidFill>
                  <a:schemeClr val="accent2"/>
                </a:solidFill>
                <a:latin typeface="+mj-lt"/>
                <a:ea typeface="+mn-ea"/>
                <a:cs typeface="+mn-cs"/>
                <a:sym typeface="Helvetica"/>
                <a:hlinkClick r:id="rId4">
                  <a:extLst>
                    <a:ext uri="{A12FA001-AC4F-418D-AE19-62706E023703}">
                      <ahyp:hlinkClr xmlns:ahyp="http://schemas.microsoft.com/office/drawing/2018/hyperlinkcolor" val="tx"/>
                    </a:ext>
                  </a:extLst>
                </a:hlinkClick>
              </a:rPr>
              <a:t>https://www.uni-due.de/verwaltung/busservice.php</a:t>
            </a:r>
            <a:r>
              <a:rPr lang="en-US" sz="1800" b="0" dirty="0">
                <a:solidFill>
                  <a:schemeClr val="accent2"/>
                </a:solidFill>
                <a:latin typeface="+mj-lt"/>
                <a:ea typeface="+mn-ea"/>
                <a:cs typeface="+mn-cs"/>
                <a:sym typeface="Helvetica"/>
              </a:rPr>
              <a:t> </a:t>
            </a:r>
            <a:br>
              <a:rPr lang="en-US" sz="1800" b="0" dirty="0">
                <a:solidFill>
                  <a:schemeClr val="tx1"/>
                </a:solidFill>
                <a:latin typeface="+mj-lt"/>
                <a:sym typeface="Helvetica"/>
              </a:rPr>
            </a:br>
            <a:endParaRPr lang="en-US" sz="1800" b="0" dirty="0">
              <a:solidFill>
                <a:schemeClr val="tx1"/>
              </a:solidFill>
              <a:latin typeface="+mj-lt"/>
              <a:sym typeface="Helvetica"/>
            </a:endParaRPr>
          </a:p>
          <a:p>
            <a:pPr marL="0" indent="0">
              <a:buNone/>
            </a:pPr>
            <a:r>
              <a:rPr lang="en-US" sz="1800" dirty="0">
                <a:solidFill>
                  <a:schemeClr val="tx1"/>
                </a:solidFill>
                <a:latin typeface="+mj-lt"/>
                <a:sym typeface="Helvetica"/>
              </a:rPr>
              <a:t>International Front Office Duisburg: </a:t>
            </a:r>
          </a:p>
          <a:p>
            <a:pPr marL="0" indent="0">
              <a:buNone/>
            </a:pPr>
            <a:r>
              <a:rPr lang="en-US" sz="1800" b="0" dirty="0">
                <a:solidFill>
                  <a:schemeClr val="tx1"/>
                </a:solidFill>
                <a:latin typeface="+mj-lt"/>
                <a:sym typeface="Helvetica"/>
              </a:rPr>
              <a:t>SG Building, Room 027, </a:t>
            </a:r>
            <a:r>
              <a:rPr lang="en-US" sz="1800" b="0" dirty="0" err="1">
                <a:solidFill>
                  <a:schemeClr val="tx1"/>
                </a:solidFill>
                <a:latin typeface="+mj-lt"/>
                <a:sym typeface="Helvetica"/>
              </a:rPr>
              <a:t>Geibelstr</a:t>
            </a:r>
            <a:r>
              <a:rPr lang="en-US" sz="1800" b="0" dirty="0">
                <a:solidFill>
                  <a:schemeClr val="tx1"/>
                </a:solidFill>
                <a:latin typeface="+mj-lt"/>
                <a:sym typeface="Helvetica"/>
              </a:rPr>
              <a:t>. 41, 47057 Duisburg</a:t>
            </a:r>
          </a:p>
          <a:p>
            <a:pPr marL="0" indent="0">
              <a:buNone/>
            </a:pPr>
            <a:endParaRPr lang="en-US" sz="1800" b="0" dirty="0">
              <a:solidFill>
                <a:schemeClr val="tx1"/>
              </a:solidFill>
              <a:latin typeface="+mj-lt"/>
              <a:sym typeface="Helvetica"/>
            </a:endParaRPr>
          </a:p>
          <a:p>
            <a:pPr marL="0" indent="0">
              <a:buNone/>
            </a:pPr>
            <a:r>
              <a:rPr lang="en-US" sz="1800" dirty="0">
                <a:solidFill>
                  <a:schemeClr val="tx1"/>
                </a:solidFill>
                <a:latin typeface="+mj-lt"/>
                <a:sym typeface="Helvetica"/>
              </a:rPr>
              <a:t>International Front Office Essen:</a:t>
            </a:r>
          </a:p>
          <a:p>
            <a:pPr marL="0" indent="0">
              <a:buNone/>
            </a:pPr>
            <a:r>
              <a:rPr lang="en-US" sz="1800" b="0" dirty="0">
                <a:solidFill>
                  <a:schemeClr val="tx1"/>
                </a:solidFill>
                <a:latin typeface="+mj-lt"/>
                <a:sym typeface="Helvetica"/>
              </a:rPr>
              <a:t>“</a:t>
            </a:r>
            <a:r>
              <a:rPr lang="en-US" sz="1800" b="0" dirty="0" err="1">
                <a:solidFill>
                  <a:schemeClr val="tx1"/>
                </a:solidFill>
                <a:latin typeface="+mj-lt"/>
                <a:sym typeface="Helvetica"/>
              </a:rPr>
              <a:t>Weststadttürme</a:t>
            </a:r>
            <a:r>
              <a:rPr lang="en-US" sz="1800" b="0" dirty="0">
                <a:solidFill>
                  <a:schemeClr val="tx1"/>
                </a:solidFill>
                <a:latin typeface="+mj-lt"/>
                <a:sym typeface="Helvetica"/>
              </a:rPr>
              <a:t>” Building, Room WST-C 06.05., </a:t>
            </a:r>
            <a:r>
              <a:rPr lang="de-DE" sz="1800" b="0" dirty="0">
                <a:solidFill>
                  <a:schemeClr val="tx1"/>
                </a:solidFill>
                <a:latin typeface="+mj-lt"/>
                <a:sym typeface="Helvetica"/>
              </a:rPr>
              <a:t>Berliner Platz 6-8, 45127 Essen </a:t>
            </a:r>
            <a:endParaRPr lang="en-US" sz="1800" b="0" dirty="0">
              <a:solidFill>
                <a:schemeClr val="tx1"/>
              </a:solidFill>
              <a:latin typeface="+mj-lt"/>
              <a:sym typeface="Helvetica"/>
            </a:endParaRPr>
          </a:p>
        </p:txBody>
      </p:sp>
      <p:sp>
        <p:nvSpPr>
          <p:cNvPr id="2" name="Titel 1">
            <a:extLst>
              <a:ext uri="{FF2B5EF4-FFF2-40B4-BE49-F238E27FC236}">
                <a16:creationId xmlns:a16="http://schemas.microsoft.com/office/drawing/2014/main" id="{24822B05-59B6-4CCF-95E1-187AA0DE0C0B}"/>
              </a:ext>
            </a:extLst>
          </p:cNvPr>
          <p:cNvSpPr>
            <a:spLocks noGrp="1"/>
          </p:cNvSpPr>
          <p:nvPr>
            <p:ph type="title"/>
          </p:nvPr>
        </p:nvSpPr>
        <p:spPr/>
        <p:txBody>
          <a:bodyPr>
            <a:normAutofit/>
          </a:bodyPr>
          <a:lstStyle/>
          <a:p>
            <a:r>
              <a:rPr lang="de-DE" sz="2800" b="0" dirty="0">
                <a:latin typeface="Calibri Light" panose="020F0302020204030204" pitchFamily="34" charset="0"/>
                <a:cs typeface="Calibri Light" panose="020F0302020204030204" pitchFamily="34" charset="0"/>
              </a:rPr>
              <a:t>  Orientation – </a:t>
            </a:r>
            <a:r>
              <a:rPr lang="de-DE" sz="2800" b="0" dirty="0" err="1">
                <a:latin typeface="Calibri Light" panose="020F0302020204030204" pitchFamily="34" charset="0"/>
                <a:cs typeface="Calibri Light" panose="020F0302020204030204" pitchFamily="34" charset="0"/>
              </a:rPr>
              <a:t>Adresses</a:t>
            </a:r>
            <a:r>
              <a:rPr lang="de-DE" sz="2800" b="0" dirty="0">
                <a:latin typeface="Calibri Light" panose="020F0302020204030204" pitchFamily="34" charset="0"/>
                <a:cs typeface="Calibri Light" panose="020F0302020204030204" pitchFamily="34" charset="0"/>
              </a:rPr>
              <a:t>, Maps and </a:t>
            </a:r>
            <a:r>
              <a:rPr lang="de-DE" sz="2800" b="0" dirty="0" err="1">
                <a:latin typeface="Calibri Light" panose="020F0302020204030204" pitchFamily="34" charset="0"/>
                <a:cs typeface="Calibri Light" panose="020F0302020204030204" pitchFamily="34" charset="0"/>
              </a:rPr>
              <a:t>Directions</a:t>
            </a:r>
            <a:r>
              <a:rPr lang="de-DE" sz="2800" b="0" dirty="0">
                <a:latin typeface="Calibri Light" panose="020F0302020204030204" pitchFamily="34" charset="0"/>
                <a:cs typeface="Calibri Light" panose="020F0302020204030204" pitchFamily="34" charset="0"/>
              </a:rPr>
              <a:t> </a:t>
            </a:r>
          </a:p>
        </p:txBody>
      </p:sp>
      <p:sp>
        <p:nvSpPr>
          <p:cNvPr id="25" name="Foliennummernplatzhalter 24">
            <a:extLst>
              <a:ext uri="{FF2B5EF4-FFF2-40B4-BE49-F238E27FC236}">
                <a16:creationId xmlns:a16="http://schemas.microsoft.com/office/drawing/2014/main" id="{578FDC0F-7D27-4B6C-9525-2731A634A8F4}"/>
              </a:ext>
            </a:extLst>
          </p:cNvPr>
          <p:cNvSpPr>
            <a:spLocks noGrp="1"/>
          </p:cNvSpPr>
          <p:nvPr>
            <p:ph type="sldNum" sz="quarter" idx="2"/>
          </p:nvPr>
        </p:nvSpPr>
        <p:spPr/>
        <p:txBody>
          <a:bodyPr/>
          <a:lstStyle/>
          <a:p>
            <a:fld id="{86CB4B4D-7CA3-9044-876B-883B54F8677D}" type="slidenum">
              <a:rPr lang="de-DE" smtClean="0"/>
              <a:t>10</a:t>
            </a:fld>
            <a:endParaRPr lang="de-DE"/>
          </a:p>
        </p:txBody>
      </p:sp>
      <p:pic>
        <p:nvPicPr>
          <p:cNvPr id="5" name="Grafik 4" descr="Karte mit Ortsmarkierung mit einfarbiger Füllung">
            <a:extLst>
              <a:ext uri="{FF2B5EF4-FFF2-40B4-BE49-F238E27FC236}">
                <a16:creationId xmlns:a16="http://schemas.microsoft.com/office/drawing/2014/main" id="{64A9CBC8-0764-47FE-AFDA-DF0EAD0EEA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0554" y="1705062"/>
            <a:ext cx="1499532" cy="1499532"/>
          </a:xfrm>
          <a:prstGeom prst="rect">
            <a:avLst/>
          </a:prstGeom>
        </p:spPr>
      </p:pic>
    </p:spTree>
    <p:extLst>
      <p:ext uri="{BB962C8B-B14F-4D97-AF65-F5344CB8AC3E}">
        <p14:creationId xmlns:p14="http://schemas.microsoft.com/office/powerpoint/2010/main" val="40497285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el 3"/>
          <p:cNvSpPr txBox="1">
            <a:spLocks noGrp="1"/>
          </p:cNvSpPr>
          <p:nvPr>
            <p:ph type="title"/>
          </p:nvPr>
        </p:nvSpPr>
        <p:spPr>
          <a:xfrm>
            <a:off x="179388" y="251851"/>
            <a:ext cx="6658565" cy="709875"/>
          </a:xfrm>
          <a:prstGeom prst="rect">
            <a:avLst/>
          </a:prstGeom>
        </p:spPr>
        <p:txBody>
          <a:bodyPr/>
          <a:lstStyle>
            <a:lvl1pPr>
              <a:defRPr sz="2800"/>
            </a:lvl1pPr>
          </a:lstStyle>
          <a:p>
            <a:r>
              <a:rPr dirty="0">
                <a:latin typeface="+mj-lt"/>
              </a:rPr>
              <a:t>  </a:t>
            </a:r>
            <a:r>
              <a:rPr lang="de-DE" b="0" dirty="0" err="1">
                <a:latin typeface="Calibri Light" panose="020F0302020204030204" pitchFamily="34" charset="0"/>
                <a:cs typeface="Calibri Light" panose="020F0302020204030204" pitchFamily="34" charset="0"/>
              </a:rPr>
              <a:t>Accommodation</a:t>
            </a:r>
            <a:endParaRPr b="0" dirty="0">
              <a:latin typeface="Calibri Light" panose="020F0302020204030204" pitchFamily="34" charset="0"/>
              <a:cs typeface="Calibri Light" panose="020F0302020204030204" pitchFamily="34" charset="0"/>
            </a:endParaRPr>
          </a:p>
        </p:txBody>
      </p:sp>
      <p:sp>
        <p:nvSpPr>
          <p:cNvPr id="152" name="Datumsplatzhalter 3"/>
          <p:cNvSpPr txBox="1">
            <a:spLocks noGrp="1"/>
          </p:cNvSpPr>
          <p:nvPr>
            <p:ph type="sldNum" sz="quarter" idx="2"/>
          </p:nvPr>
        </p:nvSpPr>
        <p:spPr>
          <a:xfrm>
            <a:off x="8776418" y="6448423"/>
            <a:ext cx="164464" cy="2616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mj-lt"/>
              </a:rPr>
              <a:t>11</a:t>
            </a:fld>
            <a:endParaRPr dirty="0">
              <a:latin typeface="+mj-lt"/>
            </a:endParaRPr>
          </a:p>
        </p:txBody>
      </p:sp>
      <p:sp>
        <p:nvSpPr>
          <p:cNvPr id="158" name="https://www.uni-due.de/de/covid-19/index-en.php"/>
          <p:cNvSpPr txBox="1"/>
          <p:nvPr/>
        </p:nvSpPr>
        <p:spPr>
          <a:xfrm>
            <a:off x="2643505" y="5896274"/>
            <a:ext cx="9239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vl1pPr>
          </a:lstStyle>
          <a:p>
            <a:endParaRPr dirty="0"/>
          </a:p>
        </p:txBody>
      </p:sp>
      <p:sp>
        <p:nvSpPr>
          <p:cNvPr id="2" name="Textfeld 1">
            <a:extLst>
              <a:ext uri="{FF2B5EF4-FFF2-40B4-BE49-F238E27FC236}">
                <a16:creationId xmlns:a16="http://schemas.microsoft.com/office/drawing/2014/main" id="{D6737F11-23D0-4EE9-9C88-7695E227700D}"/>
              </a:ext>
            </a:extLst>
          </p:cNvPr>
          <p:cNvSpPr txBox="1"/>
          <p:nvPr/>
        </p:nvSpPr>
        <p:spPr>
          <a:xfrm>
            <a:off x="482336" y="1697448"/>
            <a:ext cx="6612962"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pPr>
            <a:r>
              <a:rPr lang="en-US" dirty="0">
                <a:latin typeface="+mj-lt"/>
                <a:sym typeface="Calibri"/>
              </a:rPr>
              <a:t>The </a:t>
            </a:r>
            <a:r>
              <a:rPr lang="en-US" b="1" dirty="0" err="1">
                <a:latin typeface="+mj-lt"/>
                <a:sym typeface="Calibri"/>
              </a:rPr>
              <a:t>Studierendenwerk</a:t>
            </a:r>
            <a:r>
              <a:rPr lang="en-US" dirty="0">
                <a:latin typeface="+mj-lt"/>
                <a:sym typeface="Calibri"/>
              </a:rPr>
              <a:t> is the responsible organization for accommodation: </a:t>
            </a:r>
            <a:r>
              <a:rPr lang="en-US" u="sng" dirty="0">
                <a:latin typeface="+mj-lt"/>
                <a:sym typeface="Calibri"/>
              </a:rPr>
              <a:t>It works separately from the UDE!</a:t>
            </a:r>
            <a:br>
              <a:rPr lang="en-US" u="sng" dirty="0">
                <a:solidFill>
                  <a:schemeClr val="accent1">
                    <a:lumMod val="50000"/>
                  </a:schemeClr>
                </a:solidFill>
                <a:latin typeface="+mj-lt"/>
                <a:sym typeface="Arial"/>
              </a:rPr>
            </a:br>
            <a:endParaRPr lang="en-US" dirty="0">
              <a:latin typeface="+mj-lt"/>
              <a:sym typeface="Calibri"/>
            </a:endParaRPr>
          </a:p>
          <a:p>
            <a:pPr marL="285750" indent="-285750">
              <a:buFont typeface="Arial" panose="020B0604020202020204" pitchFamily="34" charset="0"/>
              <a:buChar char="•"/>
            </a:pPr>
            <a:r>
              <a:rPr lang="de-DE" dirty="0">
                <a:latin typeface="+mj-lt"/>
              </a:rPr>
              <a:t>Five </a:t>
            </a:r>
            <a:r>
              <a:rPr lang="de-DE" dirty="0" err="1">
                <a:latin typeface="+mj-lt"/>
              </a:rPr>
              <a:t>dormitories</a:t>
            </a:r>
            <a:r>
              <a:rPr lang="de-DE" dirty="0">
                <a:latin typeface="+mj-lt"/>
              </a:rPr>
              <a:t> in Essen, Duisburg and Mülheim </a:t>
            </a:r>
            <a:br>
              <a:rPr lang="de-DE" dirty="0">
                <a:latin typeface="+mj-lt"/>
              </a:rPr>
            </a:br>
            <a:r>
              <a:rPr lang="de-DE" dirty="0">
                <a:latin typeface="+mj-lt"/>
                <a:sym typeface="Wingdings" panose="05000000000000000000" pitchFamily="2" charset="2"/>
              </a:rPr>
              <a:t></a:t>
            </a:r>
            <a:r>
              <a:rPr lang="de-DE" dirty="0">
                <a:latin typeface="+mj-lt"/>
              </a:rPr>
              <a:t> </a:t>
            </a:r>
            <a:r>
              <a:rPr lang="en-US" dirty="0">
                <a:latin typeface="+mj-lt"/>
              </a:rPr>
              <a:t>Allocation of the rooms is done by the dormitory administration</a:t>
            </a:r>
          </a:p>
          <a:p>
            <a:endParaRPr lang="en-US" dirty="0">
              <a:latin typeface="+mj-lt"/>
            </a:endParaRPr>
          </a:p>
          <a:p>
            <a:pPr marL="285750" indent="-285750">
              <a:buFont typeface="Arial" panose="020B0604020202020204" pitchFamily="34" charset="0"/>
              <a:buChar char="•"/>
            </a:pPr>
            <a:r>
              <a:rPr lang="en-US" dirty="0">
                <a:latin typeface="+mj-lt"/>
              </a:rPr>
              <a:t>All rooms are already furnished</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b="1" dirty="0">
                <a:latin typeface="+mj-lt"/>
              </a:rPr>
              <a:t>Rental agreements for the </a:t>
            </a:r>
            <a:r>
              <a:rPr lang="en-US" b="1" u="sng" dirty="0">
                <a:latin typeface="+mj-lt"/>
              </a:rPr>
              <a:t>entire</a:t>
            </a:r>
            <a:r>
              <a:rPr lang="en-US" b="1" dirty="0">
                <a:latin typeface="+mj-lt"/>
              </a:rPr>
              <a:t> semester only</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Rooms allocated on first come, first served basis. </a:t>
            </a:r>
            <a:r>
              <a:rPr lang="en-US" b="1" u="sng" dirty="0">
                <a:latin typeface="+mj-lt"/>
              </a:rPr>
              <a:t>There is no guarantee to get a room!!!</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dirty="0">
              <a:latin typeface="+mj-lt"/>
            </a:endParaRPr>
          </a:p>
        </p:txBody>
      </p:sp>
      <p:pic>
        <p:nvPicPr>
          <p:cNvPr id="4" name="Grafik 3">
            <a:extLst>
              <a:ext uri="{FF2B5EF4-FFF2-40B4-BE49-F238E27FC236}">
                <a16:creationId xmlns:a16="http://schemas.microsoft.com/office/drawing/2014/main" id="{63867BCB-7781-42EC-B5F3-2F90A72E7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297" y="1223999"/>
            <a:ext cx="1688704" cy="2935915"/>
          </a:xfrm>
          <a:prstGeom prst="rect">
            <a:avLst/>
          </a:prstGeom>
        </p:spPr>
      </p:pic>
      <p:sp>
        <p:nvSpPr>
          <p:cNvPr id="9" name="Textfeld 8">
            <a:extLst>
              <a:ext uri="{FF2B5EF4-FFF2-40B4-BE49-F238E27FC236}">
                <a16:creationId xmlns:a16="http://schemas.microsoft.com/office/drawing/2014/main" id="{1E8A17D3-F62B-40B6-BEA3-6BFC04A23056}"/>
              </a:ext>
            </a:extLst>
          </p:cNvPr>
          <p:cNvSpPr txBox="1"/>
          <p:nvPr/>
        </p:nvSpPr>
        <p:spPr>
          <a:xfrm>
            <a:off x="7184075" y="4230915"/>
            <a:ext cx="2048702"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200" dirty="0">
                <a:solidFill>
                  <a:schemeClr val="accent1">
                    <a:lumMod val="50000"/>
                  </a:schemeClr>
                </a:solidFill>
                <a:latin typeface="+mj-lt"/>
                <a:sym typeface="Calibri"/>
                <a:hlinkClick r:id="rId4">
                  <a:extLst>
                    <a:ext uri="{A12FA001-AC4F-418D-AE19-62706E023703}">
                      <ahyp:hlinkClr xmlns:ahyp="http://schemas.microsoft.com/office/drawing/2018/hyperlinkcolor" val="tx"/>
                    </a:ext>
                  </a:extLst>
                </a:hlinkClick>
              </a:rPr>
              <a:t>https://www.stw-edu.de/en/</a:t>
            </a:r>
            <a:r>
              <a:rPr lang="en-US" sz="1200" dirty="0">
                <a:solidFill>
                  <a:schemeClr val="accent1">
                    <a:lumMod val="50000"/>
                  </a:schemeClr>
                </a:solidFill>
                <a:latin typeface="+mj-lt"/>
                <a:sym typeface="Calibri"/>
              </a:rPr>
              <a:t> </a:t>
            </a:r>
            <a:endParaRPr kumimoji="0" lang="de-DE" sz="1200" b="0" i="0" u="none" strike="noStrike" cap="none" spc="0" normalizeH="0" baseline="0" dirty="0">
              <a:ln>
                <a:noFill/>
              </a:ln>
              <a:solidFill>
                <a:schemeClr val="accent1">
                  <a:lumMod val="50000"/>
                </a:schemeClr>
              </a:solidFill>
              <a:effectLst/>
              <a:uFillTx/>
              <a:latin typeface="+mj-lt"/>
              <a:ea typeface="+mn-ea"/>
              <a:cs typeface="+mn-cs"/>
              <a:sym typeface="Helvetica"/>
            </a:endParaRPr>
          </a:p>
        </p:txBody>
      </p:sp>
      <p:sp>
        <p:nvSpPr>
          <p:cNvPr id="12" name="Textfeld 11">
            <a:extLst>
              <a:ext uri="{FF2B5EF4-FFF2-40B4-BE49-F238E27FC236}">
                <a16:creationId xmlns:a16="http://schemas.microsoft.com/office/drawing/2014/main" id="{C33F612E-1A9C-4218-8583-CBFF14575C49}"/>
              </a:ext>
            </a:extLst>
          </p:cNvPr>
          <p:cNvSpPr txBox="1"/>
          <p:nvPr/>
        </p:nvSpPr>
        <p:spPr>
          <a:xfrm>
            <a:off x="1683794" y="6329154"/>
            <a:ext cx="559150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de-DE" sz="1200" u="sng" dirty="0">
                <a:solidFill>
                  <a:schemeClr val="accent1">
                    <a:lumMod val="50000"/>
                  </a:schemeClr>
                </a:solidFill>
                <a:effectLst/>
                <a:latin typeface="+mj-lt"/>
                <a:ea typeface="Calibri" panose="020F0502020204030204" pitchFamily="34" charset="0"/>
                <a:hlinkClick r:id="rId5">
                  <a:extLst>
                    <a:ext uri="{A12FA001-AC4F-418D-AE19-62706E023703}">
                      <ahyp:hlinkClr xmlns:ahyp="http://schemas.microsoft.com/office/drawing/2018/hyperlinkcolor" val="tx"/>
                    </a:ext>
                  </a:extLst>
                </a:hlinkClick>
              </a:rPr>
              <a:t>https://www.stw-edu.de/en/accommodation/onlineapplication</a:t>
            </a:r>
            <a:endParaRPr kumimoji="0" lang="de-DE" sz="1200" b="0" i="0" u="none" strike="noStrike" cap="none" spc="0" normalizeH="0" baseline="0" dirty="0">
              <a:ln>
                <a:noFill/>
              </a:ln>
              <a:solidFill>
                <a:schemeClr val="accent1">
                  <a:lumMod val="50000"/>
                </a:schemeClr>
              </a:solidFill>
              <a:effectLst/>
              <a:uFillTx/>
              <a:latin typeface="+mj-lt"/>
              <a:ea typeface="+mn-ea"/>
              <a:cs typeface="+mn-cs"/>
              <a:sym typeface="Helvetica"/>
            </a:endParaRPr>
          </a:p>
        </p:txBody>
      </p:sp>
      <p:pic>
        <p:nvPicPr>
          <p:cNvPr id="13" name="Grafik 12" descr="Schlafen mit einfarbiger Füllung">
            <a:extLst>
              <a:ext uri="{FF2B5EF4-FFF2-40B4-BE49-F238E27FC236}">
                <a16:creationId xmlns:a16="http://schemas.microsoft.com/office/drawing/2014/main" id="{679B8667-12D0-4BC1-8AE9-137D959674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40122" y="5291208"/>
            <a:ext cx="914400" cy="914400"/>
          </a:xfrm>
          <a:prstGeom prst="rect">
            <a:avLst/>
          </a:prstGeom>
        </p:spPr>
      </p:pic>
      <p:pic>
        <p:nvPicPr>
          <p:cNvPr id="14" name="Grafik 13" descr="Handschlag mit einfarbiger Füllung">
            <a:extLst>
              <a:ext uri="{FF2B5EF4-FFF2-40B4-BE49-F238E27FC236}">
                <a16:creationId xmlns:a16="http://schemas.microsoft.com/office/drawing/2014/main" id="{AB38EA67-A226-46B0-AA2B-BC7E43B93D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8372" y="5342375"/>
            <a:ext cx="914400" cy="914400"/>
          </a:xfrm>
          <a:prstGeom prst="rect">
            <a:avLst/>
          </a:prstGeom>
        </p:spPr>
      </p:pic>
      <p:pic>
        <p:nvPicPr>
          <p:cNvPr id="15" name="Grafik 14" descr="Liste mit einfarbiger Füllung">
            <a:extLst>
              <a:ext uri="{FF2B5EF4-FFF2-40B4-BE49-F238E27FC236}">
                <a16:creationId xmlns:a16="http://schemas.microsoft.com/office/drawing/2014/main" id="{9ED5B170-5CB3-4F81-A7C5-B1FD3A5C33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20583" y="5344475"/>
            <a:ext cx="914400" cy="914400"/>
          </a:xfrm>
          <a:prstGeom prst="rect">
            <a:avLst/>
          </a:prstGeom>
        </p:spPr>
      </p:pic>
    </p:spTree>
    <p:extLst>
      <p:ext uri="{BB962C8B-B14F-4D97-AF65-F5344CB8AC3E}">
        <p14:creationId xmlns:p14="http://schemas.microsoft.com/office/powerpoint/2010/main" val="2087610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el 3"/>
          <p:cNvSpPr txBox="1">
            <a:spLocks noGrp="1"/>
          </p:cNvSpPr>
          <p:nvPr>
            <p:ph type="title"/>
          </p:nvPr>
        </p:nvSpPr>
        <p:spPr>
          <a:xfrm>
            <a:off x="179388" y="251851"/>
            <a:ext cx="6658565" cy="709875"/>
          </a:xfrm>
          <a:prstGeom prst="rect">
            <a:avLst/>
          </a:prstGeom>
        </p:spPr>
        <p:txBody>
          <a:bodyPr>
            <a:normAutofit/>
          </a:bodyPr>
          <a:lstStyle>
            <a:lvl1pPr>
              <a:defRPr sz="2800"/>
            </a:lvl1pPr>
          </a:lstStyle>
          <a:p>
            <a:r>
              <a:rPr b="0" dirty="0">
                <a:latin typeface="Calibri Light" panose="020F0302020204030204" pitchFamily="34" charset="0"/>
                <a:cs typeface="Calibri Light" panose="020F0302020204030204" pitchFamily="34" charset="0"/>
              </a:rPr>
              <a:t>  </a:t>
            </a:r>
            <a:r>
              <a:rPr lang="de-DE" b="0" dirty="0" err="1">
                <a:latin typeface="Calibri Light" panose="020F0302020204030204" pitchFamily="34" charset="0"/>
                <a:cs typeface="Calibri Light" panose="020F0302020204030204" pitchFamily="34" charset="0"/>
              </a:rPr>
              <a:t>Accommodation</a:t>
            </a:r>
            <a:r>
              <a:rPr lang="de-DE" b="0" dirty="0">
                <a:latin typeface="Calibri Light" panose="020F0302020204030204" pitchFamily="34" charset="0"/>
                <a:cs typeface="Calibri Light" panose="020F0302020204030204" pitchFamily="34" charset="0"/>
              </a:rPr>
              <a:t> – </a:t>
            </a:r>
            <a:r>
              <a:rPr lang="de-DE" b="0" dirty="0" err="1">
                <a:latin typeface="Calibri Light" panose="020F0302020204030204" pitchFamily="34" charset="0"/>
                <a:cs typeface="Calibri Light" panose="020F0302020204030204" pitchFamily="34" charset="0"/>
              </a:rPr>
              <a:t>Application</a:t>
            </a:r>
            <a:r>
              <a:rPr lang="de-DE" b="0" dirty="0">
                <a:latin typeface="Calibri Light" panose="020F0302020204030204" pitchFamily="34" charset="0"/>
                <a:cs typeface="Calibri Light" panose="020F0302020204030204" pitchFamily="34" charset="0"/>
              </a:rPr>
              <a:t> </a:t>
            </a:r>
            <a:r>
              <a:rPr lang="de-DE" b="0" dirty="0" err="1">
                <a:latin typeface="Calibri Light" panose="020F0302020204030204" pitchFamily="34" charset="0"/>
                <a:cs typeface="Calibri Light" panose="020F0302020204030204" pitchFamily="34" charset="0"/>
              </a:rPr>
              <a:t>Process</a:t>
            </a:r>
            <a:endParaRPr b="0" dirty="0">
              <a:latin typeface="Calibri Light" panose="020F0302020204030204" pitchFamily="34" charset="0"/>
              <a:cs typeface="Calibri Light" panose="020F0302020204030204" pitchFamily="34" charset="0"/>
            </a:endParaRPr>
          </a:p>
        </p:txBody>
      </p:sp>
      <p:sp>
        <p:nvSpPr>
          <p:cNvPr id="152" name="Datumsplatzhalter 3"/>
          <p:cNvSpPr txBox="1">
            <a:spLocks noGrp="1"/>
          </p:cNvSpPr>
          <p:nvPr>
            <p:ph type="sldNum" sz="quarter" idx="2"/>
          </p:nvPr>
        </p:nvSpPr>
        <p:spPr>
          <a:xfrm>
            <a:off x="8776418" y="6448423"/>
            <a:ext cx="164464" cy="2616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mj-lt"/>
              </a:rPr>
              <a:t>12</a:t>
            </a:fld>
            <a:endParaRPr dirty="0">
              <a:latin typeface="+mj-lt"/>
            </a:endParaRPr>
          </a:p>
        </p:txBody>
      </p:sp>
      <p:sp>
        <p:nvSpPr>
          <p:cNvPr id="158" name="https://www.uni-due.de/de/covid-19/index-en.php"/>
          <p:cNvSpPr txBox="1"/>
          <p:nvPr/>
        </p:nvSpPr>
        <p:spPr>
          <a:xfrm>
            <a:off x="2643505" y="5896274"/>
            <a:ext cx="92394"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vl1pPr>
          </a:lstStyle>
          <a:p>
            <a:endParaRPr dirty="0"/>
          </a:p>
        </p:txBody>
      </p:sp>
      <p:sp>
        <p:nvSpPr>
          <p:cNvPr id="2" name="Textfeld 1">
            <a:extLst>
              <a:ext uri="{FF2B5EF4-FFF2-40B4-BE49-F238E27FC236}">
                <a16:creationId xmlns:a16="http://schemas.microsoft.com/office/drawing/2014/main" id="{D6737F11-23D0-4EE9-9C88-7695E227700D}"/>
              </a:ext>
            </a:extLst>
          </p:cNvPr>
          <p:cNvSpPr txBox="1"/>
          <p:nvPr/>
        </p:nvSpPr>
        <p:spPr>
          <a:xfrm>
            <a:off x="402310" y="1344195"/>
            <a:ext cx="6635639" cy="3693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mj-lt"/>
                <a:cs typeface="Calibri Light" panose="020F0302020204030204" pitchFamily="34" charset="0"/>
                <a:sym typeface="Calibri"/>
              </a:rPr>
              <a:t>1. Keep your </a:t>
            </a:r>
            <a:r>
              <a:rPr lang="en-US" b="1" dirty="0">
                <a:latin typeface="+mj-lt"/>
                <a:cs typeface="Calibri Light" panose="020F0302020204030204" pitchFamily="34" charset="0"/>
                <a:sym typeface="Calibri"/>
              </a:rPr>
              <a:t>Admission Letter</a:t>
            </a:r>
            <a:r>
              <a:rPr lang="en-US" dirty="0">
                <a:latin typeface="+mj-lt"/>
                <a:cs typeface="Calibri Light" panose="020F0302020204030204" pitchFamily="34" charset="0"/>
                <a:sym typeface="Calibri"/>
              </a:rPr>
              <a:t> ready</a:t>
            </a:r>
          </a:p>
          <a:p>
            <a:pPr lvl="4"/>
            <a:endParaRPr lang="en-US" dirty="0">
              <a:latin typeface="+mj-lt"/>
              <a:cs typeface="Calibri Light" panose="020F0302020204030204" pitchFamily="34" charset="0"/>
              <a:sym typeface="Calibri"/>
            </a:endParaRPr>
          </a:p>
          <a:p>
            <a:pPr lvl="4"/>
            <a:r>
              <a:rPr lang="en-US" dirty="0">
                <a:latin typeface="+mj-lt"/>
                <a:cs typeface="Calibri Light" panose="020F0302020204030204" pitchFamily="34" charset="0"/>
                <a:sym typeface="Calibri"/>
              </a:rPr>
              <a:t>2. Fill out the online application: </a:t>
            </a:r>
            <a:r>
              <a:rPr lang="de-DE" sz="1800" u="sng" dirty="0">
                <a:solidFill>
                  <a:schemeClr val="accent1">
                    <a:lumMod val="50000"/>
                  </a:schemeClr>
                </a:solidFill>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https://www.stw-edu.de/en/accommodation/onlineapplication</a:t>
            </a:r>
            <a:endParaRPr lang="de-DE" sz="1800" u="sng" dirty="0">
              <a:solidFill>
                <a:schemeClr val="accent1">
                  <a:lumMod val="50000"/>
                </a:schemeClr>
              </a:solidFill>
              <a:effectLst/>
              <a:latin typeface="+mj-lt"/>
              <a:ea typeface="Calibri" panose="020F0502020204030204" pitchFamily="34" charset="0"/>
            </a:endParaRPr>
          </a:p>
          <a:p>
            <a:pPr lvl="4"/>
            <a:endParaRPr lang="en-US" dirty="0">
              <a:latin typeface="+mj-lt"/>
              <a:cs typeface="Calibri Light" panose="020F0302020204030204" pitchFamily="34" charset="0"/>
              <a:sym typeface="Calibri"/>
            </a:endParaRPr>
          </a:p>
          <a:p>
            <a:r>
              <a:rPr lang="en-US" dirty="0">
                <a:latin typeface="+mj-lt"/>
                <a:cs typeface="Calibri Light" panose="020F0302020204030204" pitchFamily="34" charset="0"/>
                <a:sym typeface="Calibri"/>
              </a:rPr>
              <a:t>3. Pay deposit (approx. 850 €) to accept room offer from </a:t>
            </a:r>
            <a:r>
              <a:rPr lang="en-US" dirty="0" err="1">
                <a:latin typeface="+mj-lt"/>
                <a:cs typeface="Calibri Light" panose="020F0302020204030204" pitchFamily="34" charset="0"/>
                <a:sym typeface="Calibri"/>
              </a:rPr>
              <a:t>Studierendenwerk</a:t>
            </a:r>
            <a:r>
              <a:rPr lang="en-US" dirty="0">
                <a:latin typeface="+mj-lt"/>
                <a:cs typeface="Calibri Light" panose="020F0302020204030204" pitchFamily="34" charset="0"/>
                <a:sym typeface="Calibri"/>
              </a:rPr>
              <a:t> Please notice, that you might not be allocated your preferred room, due to high demand</a:t>
            </a:r>
          </a:p>
          <a:p>
            <a:endParaRPr lang="en-US" dirty="0">
              <a:latin typeface="+mj-lt"/>
              <a:cs typeface="Calibri Light" panose="020F0302020204030204" pitchFamily="34" charset="0"/>
              <a:sym typeface="Calibri"/>
            </a:endParaRPr>
          </a:p>
          <a:p>
            <a:r>
              <a:rPr lang="en-US" dirty="0">
                <a:latin typeface="+mj-lt"/>
                <a:cs typeface="Calibri Light" panose="020F0302020204030204" pitchFamily="34" charset="0"/>
                <a:sym typeface="Calibri"/>
              </a:rPr>
              <a:t>4. Sign your rental contract </a:t>
            </a:r>
            <a:r>
              <a:rPr lang="en-US" dirty="0">
                <a:latin typeface="+mj-lt"/>
                <a:cs typeface="Calibri Light" panose="020F0302020204030204" pitchFamily="34" charset="0"/>
                <a:sym typeface="Wingdings" panose="05000000000000000000" pitchFamily="2" charset="2"/>
              </a:rPr>
              <a:t></a:t>
            </a:r>
            <a:r>
              <a:rPr lang="en-US" dirty="0">
                <a:latin typeface="+mj-lt"/>
                <a:cs typeface="Calibri Light" panose="020F0302020204030204" pitchFamily="34" charset="0"/>
                <a:sym typeface="Calibri"/>
              </a:rPr>
              <a:t> </a:t>
            </a:r>
            <a:r>
              <a:rPr lang="en-US" b="1" dirty="0">
                <a:latin typeface="+mj-lt"/>
                <a:cs typeface="Calibri Light" panose="020F0302020204030204" pitchFamily="34" charset="0"/>
                <a:sym typeface="Calibri"/>
              </a:rPr>
              <a:t>Please note that changes and cancellations are not usually possible after you sign the contract</a:t>
            </a:r>
          </a:p>
          <a:p>
            <a:endParaRPr lang="en-US" dirty="0">
              <a:sym typeface="Calibri"/>
            </a:endParaRPr>
          </a:p>
          <a:p>
            <a:pPr marL="285750" lvl="8" indent="-285750">
              <a:buFont typeface="Arial" panose="020B0604020202020204" pitchFamily="34" charset="0"/>
              <a:buChar char="•"/>
            </a:pPr>
            <a:endParaRPr kumimoji="0" lang="de-DE" b="0" i="0" u="none" strike="noStrike" cap="none" spc="0" normalizeH="0" baseline="0" dirty="0">
              <a:ln>
                <a:noFill/>
              </a:ln>
              <a:solidFill>
                <a:srgbClr val="000000"/>
              </a:solidFill>
              <a:effectLst/>
              <a:uFillTx/>
              <a:latin typeface="+mn-lt"/>
              <a:ea typeface="+mn-ea"/>
              <a:cs typeface="+mn-cs"/>
              <a:sym typeface="Helvetica"/>
            </a:endParaRPr>
          </a:p>
        </p:txBody>
      </p:sp>
      <p:pic>
        <p:nvPicPr>
          <p:cNvPr id="4" name="Grafik 3">
            <a:extLst>
              <a:ext uri="{FF2B5EF4-FFF2-40B4-BE49-F238E27FC236}">
                <a16:creationId xmlns:a16="http://schemas.microsoft.com/office/drawing/2014/main" id="{63867BCB-7781-42EC-B5F3-2F90A72E76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846" y="1223724"/>
            <a:ext cx="1617155" cy="2811523"/>
          </a:xfrm>
          <a:prstGeom prst="rect">
            <a:avLst/>
          </a:prstGeom>
        </p:spPr>
      </p:pic>
      <p:sp>
        <p:nvSpPr>
          <p:cNvPr id="9" name="Textfeld 8">
            <a:extLst>
              <a:ext uri="{FF2B5EF4-FFF2-40B4-BE49-F238E27FC236}">
                <a16:creationId xmlns:a16="http://schemas.microsoft.com/office/drawing/2014/main" id="{1E8A17D3-F62B-40B6-BEA3-6BFC04A23056}"/>
              </a:ext>
            </a:extLst>
          </p:cNvPr>
          <p:cNvSpPr txBox="1"/>
          <p:nvPr/>
        </p:nvSpPr>
        <p:spPr>
          <a:xfrm>
            <a:off x="7354559" y="4035875"/>
            <a:ext cx="185686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000" dirty="0">
                <a:solidFill>
                  <a:schemeClr val="accent1">
                    <a:lumMod val="50000"/>
                  </a:schemeClr>
                </a:solidFill>
                <a:latin typeface="+mj-lt"/>
                <a:sym typeface="Calibri"/>
                <a:hlinkClick r:id="rId5">
                  <a:extLst>
                    <a:ext uri="{A12FA001-AC4F-418D-AE19-62706E023703}">
                      <ahyp:hlinkClr xmlns:ahyp="http://schemas.microsoft.com/office/drawing/2018/hyperlinkcolor" val="tx"/>
                    </a:ext>
                  </a:extLst>
                </a:hlinkClick>
              </a:rPr>
              <a:t>https://www.stw-edu.de/en/</a:t>
            </a:r>
            <a:r>
              <a:rPr lang="en-US" sz="1000" dirty="0">
                <a:solidFill>
                  <a:schemeClr val="accent1">
                    <a:lumMod val="50000"/>
                  </a:schemeClr>
                </a:solidFill>
                <a:latin typeface="+mj-lt"/>
                <a:sym typeface="Calibri"/>
              </a:rPr>
              <a:t> </a:t>
            </a:r>
          </a:p>
          <a:p>
            <a:endParaRPr kumimoji="0" lang="de-DE" sz="1800" b="0" i="0" u="none" strike="noStrike" cap="none" spc="0" normalizeH="0" baseline="0" dirty="0">
              <a:ln>
                <a:noFill/>
              </a:ln>
              <a:solidFill>
                <a:schemeClr val="accent1">
                  <a:lumMod val="50000"/>
                </a:schemeClr>
              </a:solidFill>
              <a:effectLst/>
              <a:uFillTx/>
              <a:latin typeface="+mn-lt"/>
              <a:ea typeface="+mn-ea"/>
              <a:cs typeface="+mn-cs"/>
              <a:sym typeface="Helvetica"/>
            </a:endParaRPr>
          </a:p>
        </p:txBody>
      </p:sp>
      <p:sp>
        <p:nvSpPr>
          <p:cNvPr id="13" name="If you want to, please download and activate the Coronavirus warning app. More information, here: https://www.bundesregierung.de/breg-de/themen/corona-warn-app/corona-warn-app-englisch">
            <a:extLst>
              <a:ext uri="{FF2B5EF4-FFF2-40B4-BE49-F238E27FC236}">
                <a16:creationId xmlns:a16="http://schemas.microsoft.com/office/drawing/2014/main" id="{CAB8C55E-49A7-4C47-819A-6A5B966DBFEB}"/>
              </a:ext>
            </a:extLst>
          </p:cNvPr>
          <p:cNvSpPr txBox="1"/>
          <p:nvPr/>
        </p:nvSpPr>
        <p:spPr>
          <a:xfrm>
            <a:off x="402309" y="4956095"/>
            <a:ext cx="6788604" cy="1323435"/>
          </a:xfrm>
          <a:prstGeom prst="rect">
            <a:avLst/>
          </a:prstGeom>
          <a:solidFill>
            <a:srgbClr val="FFFFFF"/>
          </a:solidFill>
          <a:ln w="50800">
            <a:solidFill>
              <a:srgbClr val="FF9300"/>
            </a:solidFill>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1200" b="1"/>
            </a:pPr>
            <a:r>
              <a:rPr lang="en-US" sz="1600" dirty="0">
                <a:latin typeface="+mj-lt"/>
                <a:sym typeface="Calibri"/>
              </a:rPr>
              <a:t>For help please send an e-mail to: </a:t>
            </a:r>
          </a:p>
          <a:p>
            <a:pPr algn="ctr">
              <a:defRPr sz="1200" b="1"/>
            </a:pPr>
            <a:r>
              <a:rPr lang="de-DE" sz="1600" dirty="0">
                <a:solidFill>
                  <a:schemeClr val="accent1">
                    <a:lumMod val="50000"/>
                  </a:schemeClr>
                </a:solidFill>
                <a:latin typeface="+mj-lt"/>
                <a:hlinkClick r:id="rId6">
                  <a:extLst>
                    <a:ext uri="{A12FA001-AC4F-418D-AE19-62706E023703}">
                      <ahyp:hlinkClr xmlns:ahyp="http://schemas.microsoft.com/office/drawing/2018/hyperlinkcolor" val="tx"/>
                    </a:ext>
                  </a:extLst>
                </a:hlinkClick>
              </a:rPr>
              <a:t>wohnen@stw-edu.de</a:t>
            </a:r>
            <a:endParaRPr lang="de-DE" sz="1600" dirty="0">
              <a:solidFill>
                <a:schemeClr val="accent1">
                  <a:lumMod val="50000"/>
                </a:schemeClr>
              </a:solidFill>
              <a:latin typeface="+mj-lt"/>
            </a:endParaRPr>
          </a:p>
          <a:p>
            <a:pPr algn="ctr">
              <a:defRPr sz="1200" b="1"/>
            </a:pPr>
            <a:endParaRPr lang="de-DE" sz="1600" dirty="0">
              <a:solidFill>
                <a:schemeClr val="accent1">
                  <a:lumMod val="50000"/>
                </a:schemeClr>
              </a:solidFill>
              <a:latin typeface="+mj-lt"/>
            </a:endParaRPr>
          </a:p>
          <a:p>
            <a:pPr algn="ctr">
              <a:defRPr sz="1200" b="1"/>
            </a:pPr>
            <a:r>
              <a:rPr lang="de-DE" sz="1600" dirty="0">
                <a:solidFill>
                  <a:schemeClr val="accent1">
                    <a:lumMod val="50000"/>
                  </a:schemeClr>
                </a:solidFill>
                <a:latin typeface="+mj-lt"/>
                <a:sym typeface="Calibri"/>
                <a:hlinkClick r:id="rId7">
                  <a:extLst>
                    <a:ext uri="{A12FA001-AC4F-418D-AE19-62706E023703}">
                      <ahyp:hlinkClr xmlns:ahyp="http://schemas.microsoft.com/office/drawing/2018/hyperlinkcolor" val="tx"/>
                    </a:ext>
                  </a:extLst>
                </a:hlinkClick>
              </a:rPr>
              <a:t>https://www.stw-edu.de/en/accommodation/for-applicants/accomodation-offer/semester-abroad/exchange</a:t>
            </a:r>
            <a:r>
              <a:rPr lang="de-DE" sz="1600" dirty="0">
                <a:solidFill>
                  <a:schemeClr val="accent1">
                    <a:lumMod val="50000"/>
                  </a:schemeClr>
                </a:solidFill>
                <a:latin typeface="+mj-lt"/>
                <a:sym typeface="Calibri"/>
              </a:rPr>
              <a:t>  </a:t>
            </a:r>
          </a:p>
        </p:txBody>
      </p:sp>
    </p:spTree>
    <p:extLst>
      <p:ext uri="{BB962C8B-B14F-4D97-AF65-F5344CB8AC3E}">
        <p14:creationId xmlns:p14="http://schemas.microsoft.com/office/powerpoint/2010/main" val="7351847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8C72992-B910-49C9-8C67-3A75331B4889}"/>
              </a:ext>
            </a:extLst>
          </p:cNvPr>
          <p:cNvSpPr>
            <a:spLocks noGrp="1"/>
          </p:cNvSpPr>
          <p:nvPr>
            <p:ph type="body" idx="1"/>
          </p:nvPr>
        </p:nvSpPr>
        <p:spPr>
          <a:xfrm>
            <a:off x="179999" y="1223999"/>
            <a:ext cx="8784002" cy="5499994"/>
          </a:xfrm>
          <a:ln>
            <a:noFill/>
          </a:ln>
        </p:spPr>
        <p:txBody>
          <a:bodyPr/>
          <a:lstStyle/>
          <a:p>
            <a:pPr marL="0" indent="0">
              <a:buNone/>
            </a:pPr>
            <a:r>
              <a:rPr lang="de-DE" sz="1800" dirty="0">
                <a:solidFill>
                  <a:srgbClr val="000000"/>
                </a:solidFill>
                <a:latin typeface="+mj-lt"/>
                <a:ea typeface="+mn-ea"/>
                <a:cs typeface="+mn-cs"/>
                <a:sym typeface="Helvetica"/>
              </a:rPr>
              <a:t>Private Housing Market:</a:t>
            </a:r>
          </a:p>
          <a:p>
            <a:pPr marL="0" indent="0">
              <a:buNone/>
            </a:pPr>
            <a:r>
              <a:rPr lang="en-GB" sz="1800" b="0" u="sng" dirty="0">
                <a:solidFill>
                  <a:schemeClr val="accent1">
                    <a:lumMod val="50000"/>
                  </a:schemeClr>
                </a:solidFill>
                <a:latin typeface="+mj-lt"/>
                <a:cs typeface="+mn-cs"/>
                <a:sym typeface="Helvetica"/>
                <a:hlinkClick r:id="rId3">
                  <a:extLst>
                    <a:ext uri="{A12FA001-AC4F-418D-AE19-62706E023703}">
                      <ahyp:hlinkClr xmlns:ahyp="http://schemas.microsoft.com/office/drawing/2018/hyperlinkcolor" val="tx"/>
                    </a:ext>
                  </a:extLst>
                </a:hlinkClick>
              </a:rPr>
              <a:t>http://www.wg-gesucht.de/</a:t>
            </a:r>
            <a:br>
              <a:rPr lang="en-US" sz="1800" b="0" u="sng" dirty="0">
                <a:solidFill>
                  <a:schemeClr val="accent1">
                    <a:lumMod val="50000"/>
                  </a:schemeClr>
                </a:solidFill>
                <a:latin typeface="+mj-lt"/>
                <a:cs typeface="+mn-cs"/>
                <a:sym typeface="Helvetica"/>
              </a:rPr>
            </a:br>
            <a:r>
              <a:rPr lang="en-GB" sz="1800" b="0" u="sng" dirty="0">
                <a:solidFill>
                  <a:schemeClr val="accent1">
                    <a:lumMod val="50000"/>
                  </a:schemeClr>
                </a:solidFill>
                <a:latin typeface="+mj-lt"/>
                <a:cs typeface="+mn-cs"/>
                <a:sym typeface="Helvetica"/>
                <a:hlinkClick r:id="rId4">
                  <a:extLst>
                    <a:ext uri="{A12FA001-AC4F-418D-AE19-62706E023703}">
                      <ahyp:hlinkClr xmlns:ahyp="http://schemas.microsoft.com/office/drawing/2018/hyperlinkcolor" val="tx"/>
                    </a:ext>
                  </a:extLst>
                </a:hlinkClick>
              </a:rPr>
              <a:t>http://www.immobilienscout24.de/de/finden/wohnen/index.jsp</a:t>
            </a:r>
            <a:br>
              <a:rPr lang="en-US" sz="1800" b="0" u="sng" dirty="0">
                <a:solidFill>
                  <a:schemeClr val="accent1">
                    <a:lumMod val="50000"/>
                  </a:schemeClr>
                </a:solidFill>
                <a:latin typeface="+mj-lt"/>
                <a:cs typeface="+mn-cs"/>
                <a:sym typeface="Helvetica"/>
              </a:rPr>
            </a:br>
            <a:r>
              <a:rPr lang="en-GB" sz="1800" b="0" u="sng" dirty="0">
                <a:solidFill>
                  <a:schemeClr val="accent1">
                    <a:lumMod val="50000"/>
                  </a:schemeClr>
                </a:solidFill>
                <a:latin typeface="+mj-lt"/>
                <a:cs typeface="+mn-cs"/>
                <a:sym typeface="Helvetica"/>
                <a:hlinkClick r:id="rId5">
                  <a:extLst>
                    <a:ext uri="{A12FA001-AC4F-418D-AE19-62706E023703}">
                      <ahyp:hlinkClr xmlns:ahyp="http://schemas.microsoft.com/office/drawing/2018/hyperlinkcolor" val="tx"/>
                    </a:ext>
                  </a:extLst>
                </a:hlinkClick>
              </a:rPr>
              <a:t>http://www.studenten-wohnung.de/</a:t>
            </a:r>
            <a:br>
              <a:rPr lang="en-US" sz="1800" b="0" u="sng" dirty="0">
                <a:solidFill>
                  <a:schemeClr val="accent1">
                    <a:lumMod val="50000"/>
                  </a:schemeClr>
                </a:solidFill>
                <a:latin typeface="+mj-lt"/>
                <a:cs typeface="+mn-cs"/>
                <a:sym typeface="Helvetica"/>
              </a:rPr>
            </a:br>
            <a:r>
              <a:rPr lang="en-GB" sz="1800" b="0" u="sng" dirty="0">
                <a:solidFill>
                  <a:schemeClr val="accent1">
                    <a:lumMod val="50000"/>
                  </a:schemeClr>
                </a:solidFill>
                <a:latin typeface="+mj-lt"/>
                <a:cs typeface="+mn-cs"/>
                <a:sym typeface="Helvetica"/>
                <a:hlinkClick r:id="rId6">
                  <a:extLst>
                    <a:ext uri="{A12FA001-AC4F-418D-AE19-62706E023703}">
                      <ahyp:hlinkClr xmlns:ahyp="http://schemas.microsoft.com/office/drawing/2018/hyperlinkcolor" val="tx"/>
                    </a:ext>
                  </a:extLst>
                </a:hlinkClick>
              </a:rPr>
              <a:t>http://waz.immowelt.de/</a:t>
            </a:r>
            <a:endParaRPr lang="en-GB" sz="1800" b="0" u="sng" dirty="0">
              <a:solidFill>
                <a:schemeClr val="accent1">
                  <a:lumMod val="50000"/>
                </a:schemeClr>
              </a:solidFill>
              <a:latin typeface="+mj-lt"/>
              <a:cs typeface="+mn-cs"/>
              <a:sym typeface="Helvetica"/>
            </a:endParaRPr>
          </a:p>
          <a:p>
            <a:pPr marL="0" indent="0">
              <a:buNone/>
            </a:pPr>
            <a:endParaRPr lang="en-GB" sz="1800" b="0" u="sng" dirty="0">
              <a:solidFill>
                <a:schemeClr val="accent1">
                  <a:lumMod val="50000"/>
                </a:schemeClr>
              </a:solidFill>
              <a:latin typeface="+mj-lt"/>
              <a:cs typeface="+mn-cs"/>
              <a:sym typeface="Helvetica"/>
            </a:endParaRPr>
          </a:p>
          <a:p>
            <a:pPr marL="0" indent="0">
              <a:buNone/>
            </a:pPr>
            <a:r>
              <a:rPr lang="en-GB" sz="1800" dirty="0">
                <a:solidFill>
                  <a:srgbClr val="000000"/>
                </a:solidFill>
                <a:latin typeface="+mj-lt"/>
                <a:ea typeface="+mn-ea"/>
                <a:cs typeface="+mn-cs"/>
                <a:sym typeface="Helvetica"/>
              </a:rPr>
              <a:t>Private Dorms in Duisburg:</a:t>
            </a:r>
            <a:endParaRPr lang="de-DE" sz="1800" dirty="0">
              <a:solidFill>
                <a:srgbClr val="000000"/>
              </a:solidFill>
              <a:latin typeface="+mj-lt"/>
              <a:ea typeface="+mn-ea"/>
              <a:cs typeface="+mn-cs"/>
              <a:sym typeface="Helvetica"/>
            </a:endParaRPr>
          </a:p>
          <a:p>
            <a:pPr marL="0" indent="0">
              <a:buNone/>
            </a:pPr>
            <a:r>
              <a:rPr lang="de-DE" sz="1800" b="0" u="sng" dirty="0">
                <a:solidFill>
                  <a:schemeClr val="accent1">
                    <a:lumMod val="50000"/>
                  </a:schemeClr>
                </a:solidFill>
                <a:latin typeface="+mj-lt"/>
                <a:cs typeface="+mn-cs"/>
                <a:hlinkClick r:id="rId7">
                  <a:extLst>
                    <a:ext uri="{A12FA001-AC4F-418D-AE19-62706E023703}">
                      <ahyp:hlinkClr xmlns:ahyp="http://schemas.microsoft.com/office/drawing/2018/hyperlinkcolor" val="tx"/>
                    </a:ext>
                  </a:extLst>
                </a:hlinkClick>
              </a:rPr>
              <a:t>https://www.studentenwohnheim-duisburg.de/</a:t>
            </a:r>
            <a:br>
              <a:rPr lang="de-DE" sz="1800" b="0" u="sng" dirty="0">
                <a:solidFill>
                  <a:schemeClr val="accent1">
                    <a:lumMod val="50000"/>
                  </a:schemeClr>
                </a:solidFill>
                <a:latin typeface="+mj-lt"/>
                <a:cs typeface="+mn-cs"/>
              </a:rPr>
            </a:br>
            <a:r>
              <a:rPr lang="de-DE" sz="1800" b="0" u="sng" dirty="0">
                <a:solidFill>
                  <a:schemeClr val="accent1">
                    <a:lumMod val="50000"/>
                  </a:schemeClr>
                </a:solidFill>
                <a:latin typeface="+mj-lt"/>
                <a:cs typeface="+mn-cs"/>
                <a:sym typeface="Helvetica"/>
                <a:hlinkClick r:id="rId8">
                  <a:extLst>
                    <a:ext uri="{A12FA001-AC4F-418D-AE19-62706E023703}">
                      <ahyp:hlinkClr xmlns:ahyp="http://schemas.microsoft.com/office/drawing/2018/hyperlinkcolor" val="tx"/>
                    </a:ext>
                  </a:extLst>
                </a:hlinkClick>
              </a:rPr>
              <a:t>https://www.kolping-jugendwohnen.de/haus/duisburg/</a:t>
            </a:r>
            <a:endParaRPr lang="de-DE" sz="1800" b="0" u="sng" dirty="0">
              <a:solidFill>
                <a:schemeClr val="accent1">
                  <a:lumMod val="50000"/>
                </a:schemeClr>
              </a:solidFill>
              <a:latin typeface="+mj-lt"/>
              <a:cs typeface="+mn-cs"/>
              <a:sym typeface="Helvetica"/>
            </a:endParaRPr>
          </a:p>
          <a:p>
            <a:pPr marL="0" indent="0">
              <a:buNone/>
            </a:pPr>
            <a:endParaRPr lang="de-DE" sz="1800" b="0" u="sng" dirty="0">
              <a:solidFill>
                <a:schemeClr val="accent1">
                  <a:lumMod val="50000"/>
                </a:schemeClr>
              </a:solidFill>
              <a:latin typeface="+mj-lt"/>
              <a:cs typeface="+mn-cs"/>
              <a:sym typeface="Helvetica"/>
            </a:endParaRPr>
          </a:p>
          <a:p>
            <a:pPr marL="0" indent="0">
              <a:buNone/>
            </a:pPr>
            <a:r>
              <a:rPr lang="en-GB" sz="1800" dirty="0">
                <a:solidFill>
                  <a:srgbClr val="000000"/>
                </a:solidFill>
                <a:latin typeface="+mj-lt"/>
                <a:ea typeface="+mn-ea"/>
                <a:cs typeface="+mn-cs"/>
                <a:sym typeface="Helvetica"/>
              </a:rPr>
              <a:t>Private Dorms in Essen:</a:t>
            </a:r>
            <a:br>
              <a:rPr lang="en-GB" sz="1800" dirty="0">
                <a:solidFill>
                  <a:srgbClr val="000000"/>
                </a:solidFill>
                <a:latin typeface="+mj-lt"/>
                <a:ea typeface="+mn-ea"/>
                <a:cs typeface="+mn-cs"/>
                <a:sym typeface="Helvetica"/>
              </a:rPr>
            </a:br>
            <a:r>
              <a:rPr lang="en-GB" sz="1800" b="0" u="sng" dirty="0">
                <a:solidFill>
                  <a:schemeClr val="accent1">
                    <a:lumMod val="50000"/>
                  </a:schemeClr>
                </a:solidFill>
                <a:latin typeface="+mj-lt"/>
                <a:cs typeface="+mn-cs"/>
                <a:sym typeface="Helvetica"/>
              </a:rPr>
              <a:t>https://www.smartments-student.de/standorte/essen-natorpstrasse</a:t>
            </a:r>
            <a:endParaRPr lang="de-DE" sz="1800" b="0" u="sng" dirty="0">
              <a:solidFill>
                <a:schemeClr val="accent1">
                  <a:lumMod val="50000"/>
                </a:schemeClr>
              </a:solidFill>
              <a:latin typeface="+mj-lt"/>
              <a:cs typeface="+mn-cs"/>
              <a:sym typeface="Helvetica"/>
            </a:endParaRPr>
          </a:p>
          <a:p>
            <a:pPr marL="0" indent="0">
              <a:buNone/>
            </a:pPr>
            <a:endParaRPr lang="de-DE" sz="1800" b="0" u="sng" dirty="0">
              <a:solidFill>
                <a:schemeClr val="accent1">
                  <a:lumMod val="50000"/>
                </a:schemeClr>
              </a:solidFill>
              <a:latin typeface="+mj-lt"/>
              <a:cs typeface="+mn-cs"/>
              <a:sym typeface="Helvetica"/>
            </a:endParaRPr>
          </a:p>
          <a:p>
            <a:pPr marL="0" indent="0">
              <a:buNone/>
            </a:pPr>
            <a:r>
              <a:rPr lang="en-US" sz="1800" dirty="0">
                <a:solidFill>
                  <a:srgbClr val="000000"/>
                </a:solidFill>
                <a:latin typeface="+mj-lt"/>
                <a:ea typeface="+mn-ea"/>
                <a:cs typeface="+mn-cs"/>
              </a:rPr>
              <a:t>More information and Important terms when you are looking for an apartment or room:</a:t>
            </a:r>
            <a:br>
              <a:rPr lang="en-US" sz="1800" dirty="0">
                <a:solidFill>
                  <a:srgbClr val="000000"/>
                </a:solidFill>
                <a:latin typeface="+mj-lt"/>
                <a:ea typeface="+mn-ea"/>
                <a:cs typeface="+mn-cs"/>
              </a:rPr>
            </a:br>
            <a:r>
              <a:rPr lang="en-GB" sz="1800" b="0" u="sng" dirty="0">
                <a:solidFill>
                  <a:schemeClr val="accent1">
                    <a:lumMod val="50000"/>
                  </a:schemeClr>
                </a:solidFill>
                <a:latin typeface="+mj-lt"/>
                <a:cs typeface="+mn-cs"/>
                <a:hlinkClick r:id="rId9">
                  <a:extLst>
                    <a:ext uri="{A12FA001-AC4F-418D-AE19-62706E023703}">
                      <ahyp:hlinkClr xmlns:ahyp="http://schemas.microsoft.com/office/drawing/2018/hyperlinkcolor" val="tx"/>
                    </a:ext>
                  </a:extLst>
                </a:hlinkClick>
              </a:rPr>
              <a:t>http://www.uni-due.de/scies/accommodation.shtml#glossary</a:t>
            </a:r>
            <a:endParaRPr lang="en-GB" sz="1800" b="0" u="sng" dirty="0">
              <a:solidFill>
                <a:schemeClr val="accent1">
                  <a:lumMod val="50000"/>
                </a:schemeClr>
              </a:solidFill>
              <a:latin typeface="+mj-lt"/>
              <a:cs typeface="+mn-cs"/>
            </a:endParaRPr>
          </a:p>
          <a:p>
            <a:pPr marL="0" indent="0">
              <a:buNone/>
            </a:pPr>
            <a:r>
              <a:rPr lang="en-GB" sz="1800" b="0" u="sng" dirty="0">
                <a:solidFill>
                  <a:schemeClr val="accent1">
                    <a:lumMod val="50000"/>
                  </a:schemeClr>
                </a:solidFill>
                <a:latin typeface="+mj-lt"/>
                <a:cs typeface="+mn-cs"/>
                <a:hlinkClick r:id="rId10">
                  <a:extLst>
                    <a:ext uri="{A12FA001-AC4F-418D-AE19-62706E023703}">
                      <ahyp:hlinkClr xmlns:ahyp="http://schemas.microsoft.com/office/drawing/2018/hyperlinkcolor" val="tx"/>
                    </a:ext>
                  </a:extLst>
                </a:hlinkClick>
              </a:rPr>
              <a:t>http://www.uni-due.de/imperia/md/content/diversity/illu_wohnheimwoerterbuch.pdf</a:t>
            </a:r>
            <a:endParaRPr lang="de-DE" sz="1800" b="0" u="sng" dirty="0">
              <a:solidFill>
                <a:schemeClr val="accent1">
                  <a:lumMod val="50000"/>
                </a:schemeClr>
              </a:solidFill>
              <a:latin typeface="+mj-lt"/>
              <a:cs typeface="+mn-cs"/>
              <a:sym typeface="Helvetica"/>
            </a:endParaRPr>
          </a:p>
        </p:txBody>
      </p:sp>
      <p:sp>
        <p:nvSpPr>
          <p:cNvPr id="4" name="Foliennummernplatzhalter 3">
            <a:extLst>
              <a:ext uri="{FF2B5EF4-FFF2-40B4-BE49-F238E27FC236}">
                <a16:creationId xmlns:a16="http://schemas.microsoft.com/office/drawing/2014/main" id="{B829BE3F-C5D3-4BAE-BD8A-93B2574F57F4}"/>
              </a:ext>
            </a:extLst>
          </p:cNvPr>
          <p:cNvSpPr>
            <a:spLocks noGrp="1"/>
          </p:cNvSpPr>
          <p:nvPr>
            <p:ph type="sldNum" sz="quarter" idx="2"/>
          </p:nvPr>
        </p:nvSpPr>
        <p:spPr/>
        <p:txBody>
          <a:bodyPr/>
          <a:lstStyle/>
          <a:p>
            <a:fld id="{86CB4B4D-7CA3-9044-876B-883B54F8677D}" type="slidenum">
              <a:rPr lang="de-DE" smtClean="0"/>
              <a:t>13</a:t>
            </a:fld>
            <a:endParaRPr lang="de-DE"/>
          </a:p>
        </p:txBody>
      </p:sp>
      <p:sp>
        <p:nvSpPr>
          <p:cNvPr id="5" name="Titel 3">
            <a:extLst>
              <a:ext uri="{FF2B5EF4-FFF2-40B4-BE49-F238E27FC236}">
                <a16:creationId xmlns:a16="http://schemas.microsoft.com/office/drawing/2014/main" id="{518E735B-F308-431F-9389-51AC17F2A754}"/>
              </a:ext>
            </a:extLst>
          </p:cNvPr>
          <p:cNvSpPr txBox="1">
            <a:spLocks/>
          </p:cNvSpPr>
          <p:nvPr/>
        </p:nvSpPr>
        <p:spPr>
          <a:xfrm>
            <a:off x="179388" y="251851"/>
            <a:ext cx="6658565" cy="709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457200" rtl="0" latinLnBrk="0">
              <a:lnSpc>
                <a:spcPct val="100000"/>
              </a:lnSpc>
              <a:spcBef>
                <a:spcPts val="0"/>
              </a:spcBef>
              <a:spcAft>
                <a:spcPts val="0"/>
              </a:spcAft>
              <a:buClrTx/>
              <a:buSzTx/>
              <a:buFontTx/>
              <a:buNone/>
              <a:tabLst/>
              <a:defRPr sz="2800" b="1" i="0" u="none" strike="noStrike" cap="none" spc="0" baseline="0">
                <a:solidFill>
                  <a:srgbClr val="FFFFFF"/>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2000" b="1" i="0" u="none" strike="noStrike" cap="none" spc="0" baseline="0">
                <a:solidFill>
                  <a:srgbClr val="FFFFFF"/>
                </a:solidFill>
                <a:uFillTx/>
                <a:latin typeface="Arial"/>
                <a:ea typeface="Arial"/>
                <a:cs typeface="Arial"/>
                <a:sym typeface="Arial"/>
              </a:defRPr>
            </a:lvl9pPr>
          </a:lstStyle>
          <a:p>
            <a:pPr hangingPunct="1"/>
            <a:r>
              <a:rPr lang="de-DE" b="0" dirty="0">
                <a:latin typeface="Calibri Light" panose="020F0302020204030204" pitchFamily="34" charset="0"/>
                <a:cs typeface="Calibri Light" panose="020F0302020204030204" pitchFamily="34" charset="0"/>
              </a:rPr>
              <a:t> </a:t>
            </a:r>
          </a:p>
        </p:txBody>
      </p:sp>
      <p:sp>
        <p:nvSpPr>
          <p:cNvPr id="6" name="Titel 3">
            <a:extLst>
              <a:ext uri="{FF2B5EF4-FFF2-40B4-BE49-F238E27FC236}">
                <a16:creationId xmlns:a16="http://schemas.microsoft.com/office/drawing/2014/main" id="{59707E74-75F5-4BC6-8A8E-772ABA0717A4}"/>
              </a:ext>
            </a:extLst>
          </p:cNvPr>
          <p:cNvSpPr txBox="1">
            <a:spLocks noGrp="1"/>
          </p:cNvSpPr>
          <p:nvPr>
            <p:ph type="title"/>
          </p:nvPr>
        </p:nvSpPr>
        <p:spPr>
          <a:xfrm>
            <a:off x="196850" y="179388"/>
            <a:ext cx="6840538" cy="865187"/>
          </a:xfrm>
          <a:prstGeom prst="rect">
            <a:avLst/>
          </a:prstGeom>
        </p:spPr>
        <p:txBody>
          <a:bodyPr>
            <a:normAutofit/>
          </a:bodyPr>
          <a:lstStyle>
            <a:lvl1pPr>
              <a:defRPr sz="2800"/>
            </a:lvl1pPr>
          </a:lstStyle>
          <a:p>
            <a:r>
              <a:rPr b="0" dirty="0">
                <a:latin typeface="Calibri Light" panose="020F0302020204030204" pitchFamily="34" charset="0"/>
                <a:cs typeface="Calibri Light" panose="020F0302020204030204" pitchFamily="34" charset="0"/>
              </a:rPr>
              <a:t>  </a:t>
            </a:r>
            <a:r>
              <a:rPr lang="de-DE" b="0" dirty="0" err="1">
                <a:latin typeface="Calibri Light" panose="020F0302020204030204" pitchFamily="34" charset="0"/>
                <a:cs typeface="Calibri Light" panose="020F0302020204030204" pitchFamily="34" charset="0"/>
              </a:rPr>
              <a:t>Accommodation</a:t>
            </a:r>
            <a:r>
              <a:rPr lang="de-DE" b="0" dirty="0">
                <a:latin typeface="Calibri Light" panose="020F0302020204030204" pitchFamily="34" charset="0"/>
                <a:cs typeface="Calibri Light" panose="020F0302020204030204" pitchFamily="34" charset="0"/>
              </a:rPr>
              <a:t> – Further Options</a:t>
            </a:r>
            <a:endParaRPr b="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855941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title"/>
          </p:nvPr>
        </p:nvSpPr>
        <p:spPr>
          <a:prstGeom prst="rect">
            <a:avLst/>
          </a:prstGeom>
        </p:spPr>
        <p:txBody>
          <a:bodyPr/>
          <a:lstStyle>
            <a:lvl1pPr>
              <a:defRPr sz="2800"/>
            </a:lvl1pPr>
          </a:lstStyle>
          <a:p>
            <a:r>
              <a:rPr lang="de-DE" b="0" dirty="0">
                <a:latin typeface="Calibri Light" panose="020F0302020204030204" pitchFamily="34" charset="0"/>
                <a:cs typeface="Calibri Light" panose="020F0302020204030204" pitchFamily="34" charset="0"/>
              </a:rPr>
              <a:t>  Visa </a:t>
            </a:r>
            <a:r>
              <a:rPr lang="de-DE" b="0" dirty="0" err="1">
                <a:latin typeface="Calibri Light" panose="020F0302020204030204" pitchFamily="34" charset="0"/>
                <a:cs typeface="Calibri Light" panose="020F0302020204030204" pitchFamily="34" charset="0"/>
              </a:rPr>
              <a:t>Application</a:t>
            </a:r>
            <a:endParaRPr b="0" dirty="0">
              <a:latin typeface="Calibri Light" panose="020F0302020204030204" pitchFamily="34" charset="0"/>
              <a:cs typeface="Calibri Light" panose="020F0302020204030204" pitchFamily="34" charset="0"/>
            </a:endParaRPr>
          </a:p>
        </p:txBody>
      </p:sp>
      <p:sp>
        <p:nvSpPr>
          <p:cNvPr id="213" name="?"/>
          <p:cNvSpPr txBox="1"/>
          <p:nvPr/>
        </p:nvSpPr>
        <p:spPr>
          <a:xfrm>
            <a:off x="7868780" y="2923113"/>
            <a:ext cx="92394" cy="1354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5" name="?"/>
          <p:cNvSpPr txBox="1"/>
          <p:nvPr/>
        </p:nvSpPr>
        <p:spPr>
          <a:xfrm>
            <a:off x="6645609" y="2748279"/>
            <a:ext cx="92394" cy="1354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6" name="?"/>
          <p:cNvSpPr txBox="1"/>
          <p:nvPr/>
        </p:nvSpPr>
        <p:spPr>
          <a:xfrm>
            <a:off x="6067581" y="3304112"/>
            <a:ext cx="92394" cy="1354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438" y="1260300"/>
            <a:ext cx="1656076" cy="1102044"/>
          </a:xfrm>
          <a:prstGeom prst="rect">
            <a:avLst/>
          </a:prstGeom>
        </p:spPr>
      </p:pic>
      <p:pic>
        <p:nvPicPr>
          <p:cNvPr id="3" name="Grafik 2" descr="File:Green globe.svg - Wikimedia Commons"/>
          <p:cNvPicPr>
            <a:picLocks noChangeAspect="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86721" y="2797343"/>
            <a:ext cx="1363926" cy="1363926"/>
          </a:xfrm>
          <a:prstGeom prst="rect">
            <a:avLst/>
          </a:prstGeom>
        </p:spPr>
      </p:pic>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438" y="4622167"/>
            <a:ext cx="1656076" cy="1102044"/>
          </a:xfrm>
          <a:prstGeom prst="rect">
            <a:avLst/>
          </a:prstGeom>
        </p:spPr>
      </p:pic>
      <p:pic>
        <p:nvPicPr>
          <p:cNvPr id="13" name="Grafik 12" descr="File:Green globe.svg - Wikimedia Commons"/>
          <p:cNvPicPr>
            <a:picLocks noChangeAspect="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86721" y="4921562"/>
            <a:ext cx="1363926" cy="1363926"/>
          </a:xfrm>
          <a:prstGeom prst="rect">
            <a:avLst/>
          </a:prstGeom>
        </p:spPr>
      </p:pic>
      <p:sp>
        <p:nvSpPr>
          <p:cNvPr id="6" name="Textfeld 5">
            <a:extLst>
              <a:ext uri="{FF2B5EF4-FFF2-40B4-BE49-F238E27FC236}">
                <a16:creationId xmlns:a16="http://schemas.microsoft.com/office/drawing/2014/main" id="{2DCBA1C0-FBC7-4C6B-BEA2-B6A0DD09A161}"/>
              </a:ext>
            </a:extLst>
          </p:cNvPr>
          <p:cNvSpPr txBox="1"/>
          <p:nvPr/>
        </p:nvSpPr>
        <p:spPr>
          <a:xfrm>
            <a:off x="4200808" y="1498341"/>
            <a:ext cx="4496032"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br>
              <a:rPr lang="en-US" dirty="0"/>
            </a:br>
            <a:endParaRPr lang="en-US" dirty="0"/>
          </a:p>
        </p:txBody>
      </p:sp>
      <p:graphicFrame>
        <p:nvGraphicFramePr>
          <p:cNvPr id="15" name="Tabelle 14">
            <a:extLst>
              <a:ext uri="{FF2B5EF4-FFF2-40B4-BE49-F238E27FC236}">
                <a16:creationId xmlns:a16="http://schemas.microsoft.com/office/drawing/2014/main" id="{FD0C4065-FD38-47F2-80C6-594BDD59688B}"/>
              </a:ext>
            </a:extLst>
          </p:cNvPr>
          <p:cNvGraphicFramePr>
            <a:graphicFrameLocks noGrp="1"/>
          </p:cNvGraphicFramePr>
          <p:nvPr>
            <p:extLst>
              <p:ext uri="{D42A27DB-BD31-4B8C-83A1-F6EECF244321}">
                <p14:modId xmlns:p14="http://schemas.microsoft.com/office/powerpoint/2010/main" val="3865547338"/>
              </p:ext>
            </p:extLst>
          </p:nvPr>
        </p:nvGraphicFramePr>
        <p:xfrm>
          <a:off x="3671887" y="1207364"/>
          <a:ext cx="5284481" cy="5157926"/>
        </p:xfrm>
        <a:graphic>
          <a:graphicData uri="http://schemas.openxmlformats.org/drawingml/2006/table">
            <a:tbl>
              <a:tblPr firstRow="1" bandRow="1">
                <a:tableStyleId>{5940675A-B579-460E-94D1-54222C63F5DA}</a:tableStyleId>
              </a:tblPr>
              <a:tblGrid>
                <a:gridCol w="5284481">
                  <a:extLst>
                    <a:ext uri="{9D8B030D-6E8A-4147-A177-3AD203B41FA5}">
                      <a16:colId xmlns:a16="http://schemas.microsoft.com/office/drawing/2014/main" val="3247005028"/>
                    </a:ext>
                  </a:extLst>
                </a:gridCol>
              </a:tblGrid>
              <a:tr h="1157645">
                <a:tc>
                  <a:txBody>
                    <a:bodyPr/>
                    <a:lstStyle/>
                    <a:p>
                      <a:endParaRPr lang="en-US" sz="1800" dirty="0">
                        <a:latin typeface="+mj-lt"/>
                      </a:endParaRPr>
                    </a:p>
                    <a:p>
                      <a:r>
                        <a:rPr lang="en-US" sz="1800" dirty="0">
                          <a:latin typeface="+mj-lt"/>
                        </a:rPr>
                        <a:t>EU nationals do not need to apply for a visa.</a:t>
                      </a:r>
                      <a:endParaRPr lang="de-DE" sz="1800" dirty="0">
                        <a:latin typeface="+mj-lt"/>
                      </a:endParaRPr>
                    </a:p>
                  </a:txBody>
                  <a:tcPr/>
                </a:tc>
                <a:extLst>
                  <a:ext uri="{0D108BD9-81ED-4DB2-BD59-A6C34878D82A}">
                    <a16:rowId xmlns:a16="http://schemas.microsoft.com/office/drawing/2014/main" val="1414334864"/>
                  </a:ext>
                </a:extLst>
              </a:tr>
              <a:tr h="2080849">
                <a:tc>
                  <a:txBody>
                    <a:bodyPr/>
                    <a:lstStyle/>
                    <a:p>
                      <a:endParaRPr lang="en-US" sz="1800" dirty="0">
                        <a:latin typeface="+mj-lt"/>
                      </a:endParaRPr>
                    </a:p>
                    <a:p>
                      <a:r>
                        <a:rPr lang="en-US" sz="1800" dirty="0">
                          <a:latin typeface="+mj-lt"/>
                        </a:rPr>
                        <a:t>Non-EU nationals should use this </a:t>
                      </a:r>
                      <a:r>
                        <a:rPr lang="en-US" sz="1800" dirty="0">
                          <a:solidFill>
                            <a:schemeClr val="accent1">
                              <a:lumMod val="50000"/>
                            </a:schemeClr>
                          </a:solidFill>
                          <a:latin typeface="+mj-lt"/>
                          <a:hlinkClick r:id="rId6">
                            <a:extLst>
                              <a:ext uri="{A12FA001-AC4F-418D-AE19-62706E023703}">
                                <ahyp:hlinkClr xmlns:ahyp="http://schemas.microsoft.com/office/drawing/2018/hyperlinkcolor" val="tx"/>
                              </a:ext>
                            </a:extLst>
                          </a:hlinkClick>
                        </a:rPr>
                        <a:t>list of countries</a:t>
                      </a:r>
                      <a:r>
                        <a:rPr lang="en-US" sz="1800" dirty="0">
                          <a:solidFill>
                            <a:schemeClr val="accent1">
                              <a:lumMod val="50000"/>
                            </a:schemeClr>
                          </a:solidFill>
                          <a:latin typeface="+mj-lt"/>
                        </a:rPr>
                        <a:t> </a:t>
                      </a:r>
                      <a:r>
                        <a:rPr lang="en-US" sz="1800" dirty="0">
                          <a:latin typeface="+mj-lt"/>
                        </a:rPr>
                        <a:t>to check if you need to apply for a visa before entering Germany.</a:t>
                      </a:r>
                    </a:p>
                    <a:p>
                      <a:r>
                        <a:rPr lang="en-US" sz="1800" dirty="0">
                          <a:latin typeface="+mj-lt"/>
                        </a:rPr>
                        <a:t>Please note: Applications can take many weeks so apply early.</a:t>
                      </a:r>
                    </a:p>
                    <a:p>
                      <a:endParaRPr lang="de-DE" sz="1800" dirty="0">
                        <a:latin typeface="+mj-lt"/>
                      </a:endParaRPr>
                    </a:p>
                  </a:txBody>
                  <a:tcPr/>
                </a:tc>
                <a:extLst>
                  <a:ext uri="{0D108BD9-81ED-4DB2-BD59-A6C34878D82A}">
                    <a16:rowId xmlns:a16="http://schemas.microsoft.com/office/drawing/2014/main" val="1060743085"/>
                  </a:ext>
                </a:extLst>
              </a:tr>
              <a:tr h="1919432">
                <a:tc>
                  <a:txBody>
                    <a:bodyPr/>
                    <a:lstStyle/>
                    <a:p>
                      <a:endParaRPr lang="en-US" sz="1800" dirty="0">
                        <a:latin typeface="+mj-lt"/>
                      </a:endParaRPr>
                    </a:p>
                    <a:p>
                      <a:r>
                        <a:rPr lang="en-US" sz="1800" dirty="0">
                          <a:latin typeface="+mj-lt"/>
                        </a:rPr>
                        <a:t>Non-EU nationals who already have a residence permit for an EU country should send a copy of this permit to the International Office </a:t>
                      </a:r>
                      <a:r>
                        <a:rPr lang="en-US" sz="1800" u="none" dirty="0">
                          <a:latin typeface="+mj-lt"/>
                        </a:rPr>
                        <a:t>as soon as possible</a:t>
                      </a:r>
                      <a:r>
                        <a:rPr lang="en-US" sz="1800" dirty="0">
                          <a:latin typeface="+mj-lt"/>
                        </a:rPr>
                        <a:t>: </a:t>
                      </a:r>
                      <a:r>
                        <a:rPr lang="en-US" sz="1800" dirty="0">
                          <a:solidFill>
                            <a:schemeClr val="accent1">
                              <a:lumMod val="50000"/>
                            </a:schemeClr>
                          </a:solidFill>
                          <a:latin typeface="+mj-lt"/>
                          <a:hlinkClick r:id="rId7">
                            <a:extLst>
                              <a:ext uri="{A12FA001-AC4F-418D-AE19-62706E023703}">
                                <ahyp:hlinkClr xmlns:ahyp="http://schemas.microsoft.com/office/drawing/2018/hyperlinkcolor" val="tx"/>
                              </a:ext>
                            </a:extLst>
                          </a:hlinkClick>
                        </a:rPr>
                        <a:t>exchange.incoming@uni-due.de</a:t>
                      </a:r>
                      <a:r>
                        <a:rPr lang="en-US" sz="1800" dirty="0">
                          <a:solidFill>
                            <a:schemeClr val="accent1">
                              <a:lumMod val="50000"/>
                            </a:schemeClr>
                          </a:solidFill>
                          <a:latin typeface="+mj-lt"/>
                        </a:rPr>
                        <a:t> </a:t>
                      </a:r>
                    </a:p>
                  </a:txBody>
                  <a:tcPr/>
                </a:tc>
                <a:extLst>
                  <a:ext uri="{0D108BD9-81ED-4DB2-BD59-A6C34878D82A}">
                    <a16:rowId xmlns:a16="http://schemas.microsoft.com/office/drawing/2014/main" val="3105190320"/>
                  </a:ext>
                </a:extLst>
              </a:tr>
            </a:tbl>
          </a:graphicData>
        </a:graphic>
      </p:graphicFrame>
      <p:sp>
        <p:nvSpPr>
          <p:cNvPr id="4" name="Foliennummernplatzhalter 3">
            <a:extLst>
              <a:ext uri="{FF2B5EF4-FFF2-40B4-BE49-F238E27FC236}">
                <a16:creationId xmlns:a16="http://schemas.microsoft.com/office/drawing/2014/main" id="{7F417910-4203-4FAB-893E-71A21C0DAF0A}"/>
              </a:ext>
            </a:extLst>
          </p:cNvPr>
          <p:cNvSpPr>
            <a:spLocks noGrp="1"/>
          </p:cNvSpPr>
          <p:nvPr>
            <p:ph type="sldNum" sz="quarter" idx="2"/>
          </p:nvPr>
        </p:nvSpPr>
        <p:spPr/>
        <p:txBody>
          <a:bodyPr/>
          <a:lstStyle/>
          <a:p>
            <a:fld id="{86CB4B4D-7CA3-9044-876B-883B54F8677D}" type="slidenum">
              <a:rPr lang="de-DE" smtClean="0"/>
              <a:t>14</a:t>
            </a:fld>
            <a:endParaRPr lang="de-DE"/>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17927B7-5558-4B69-8BCF-89A705A18F85}"/>
              </a:ext>
            </a:extLst>
          </p:cNvPr>
          <p:cNvSpPr>
            <a:spLocks noGrp="1"/>
          </p:cNvSpPr>
          <p:nvPr>
            <p:ph type="body" idx="1"/>
          </p:nvPr>
        </p:nvSpPr>
        <p:spPr>
          <a:ln>
            <a:noFill/>
          </a:ln>
        </p:spPr>
        <p:txBody>
          <a:bodyPr>
            <a:normAutofit/>
          </a:bodyPr>
          <a:lstStyle/>
          <a:p>
            <a:pPr marL="0" indent="0" algn="ctr">
              <a:buNone/>
            </a:pPr>
            <a:r>
              <a:rPr lang="en-US" sz="1800" dirty="0">
                <a:solidFill>
                  <a:srgbClr val="000000"/>
                </a:solidFill>
                <a:latin typeface="+mj-lt"/>
                <a:sym typeface="Helvetica"/>
              </a:rPr>
              <a:t>All students </a:t>
            </a:r>
            <a:r>
              <a:rPr lang="en-US" sz="1800" b="0" dirty="0">
                <a:solidFill>
                  <a:srgbClr val="000000"/>
                </a:solidFill>
                <a:latin typeface="+mj-lt"/>
                <a:sym typeface="Helvetica"/>
              </a:rPr>
              <a:t>need to provide proof of sufficient health insurance which is valid for the </a:t>
            </a:r>
            <a:r>
              <a:rPr lang="en-US" sz="1800" dirty="0">
                <a:solidFill>
                  <a:srgbClr val="000000"/>
                </a:solidFill>
                <a:latin typeface="+mj-lt"/>
                <a:sym typeface="Helvetica"/>
              </a:rPr>
              <a:t>entire</a:t>
            </a:r>
            <a:r>
              <a:rPr lang="en-US" sz="1800" b="0" dirty="0">
                <a:solidFill>
                  <a:srgbClr val="000000"/>
                </a:solidFill>
                <a:latin typeface="+mj-lt"/>
                <a:sym typeface="Helvetica"/>
              </a:rPr>
              <a:t> semester and a </a:t>
            </a:r>
            <a:r>
              <a:rPr lang="en-US" sz="1800" u="sng" dirty="0">
                <a:solidFill>
                  <a:srgbClr val="000000"/>
                </a:solidFill>
                <a:latin typeface="+mj-lt"/>
                <a:sym typeface="Helvetica"/>
              </a:rPr>
              <a:t>Digital Confirmation Notification(M10) </a:t>
            </a:r>
            <a:r>
              <a:rPr lang="en-US" sz="1800" dirty="0">
                <a:solidFill>
                  <a:srgbClr val="000000"/>
                </a:solidFill>
                <a:latin typeface="+mj-lt"/>
                <a:sym typeface="Helvetica"/>
              </a:rPr>
              <a:t> </a:t>
            </a:r>
            <a:r>
              <a:rPr lang="en-US" sz="1800" b="0" dirty="0">
                <a:solidFill>
                  <a:srgbClr val="000000"/>
                </a:solidFill>
                <a:latin typeface="+mj-lt"/>
                <a:sym typeface="Helvetica"/>
              </a:rPr>
              <a:t>by any German statutory health insurance provider!</a:t>
            </a:r>
          </a:p>
          <a:p>
            <a:pPr marL="0" indent="0" algn="ctr">
              <a:buNone/>
            </a:pPr>
            <a:r>
              <a:rPr lang="en-US" sz="1800" dirty="0">
                <a:solidFill>
                  <a:srgbClr val="FF0000"/>
                </a:solidFill>
                <a:latin typeface="+mj-lt"/>
                <a:sym typeface="Helvetica"/>
              </a:rPr>
              <a:t>You cannot complete enrolment without valid health insurance AND the corresponding Digital Notification!</a:t>
            </a:r>
            <a:endParaRPr lang="de-DE" sz="1800" dirty="0">
              <a:latin typeface="+mj-lt"/>
            </a:endParaRPr>
          </a:p>
        </p:txBody>
      </p:sp>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err="1">
                <a:latin typeface="Calibri Light" panose="020F0302020204030204" pitchFamily="34" charset="0"/>
                <a:cs typeface="Calibri Light" panose="020F0302020204030204" pitchFamily="34" charset="0"/>
              </a:rPr>
              <a:t>Health</a:t>
            </a:r>
            <a:r>
              <a:rPr lang="de-DE" b="0" dirty="0">
                <a:latin typeface="Calibri Light" panose="020F0302020204030204" pitchFamily="34" charset="0"/>
                <a:cs typeface="Calibri Light" panose="020F0302020204030204" pitchFamily="34" charset="0"/>
              </a:rPr>
              <a:t> Insurance</a:t>
            </a:r>
            <a:endParaRPr b="0" dirty="0">
              <a:latin typeface="Calibri Light" panose="020F0302020204030204" pitchFamily="34" charset="0"/>
              <a:cs typeface="Calibri Light" panose="020F0302020204030204" pitchFamily="34" charset="0"/>
            </a:endParaRPr>
          </a:p>
        </p:txBody>
      </p:sp>
      <p:pic>
        <p:nvPicPr>
          <p:cNvPr id="14" name="Grafik 13" descr="File:Green globe.svg - Wikimedia Commons"/>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596658" y="3045059"/>
            <a:ext cx="1038115" cy="1038115"/>
          </a:xfrm>
          <a:prstGeom prst="rect">
            <a:avLst/>
          </a:prstGeom>
        </p:spPr>
      </p:pic>
      <p:pic>
        <p:nvPicPr>
          <p:cNvPr id="2" name="Grafik 1" descr="Flagge der Türkei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566" y="3140163"/>
            <a:ext cx="1271864" cy="847909"/>
          </a:xfrm>
          <a:prstGeom prst="rect">
            <a:avLst/>
          </a:prstGeom>
        </p:spPr>
      </p:pic>
      <p:sp>
        <p:nvSpPr>
          <p:cNvPr id="3" name="Textfeld 2"/>
          <p:cNvSpPr txBox="1"/>
          <p:nvPr/>
        </p:nvSpPr>
        <p:spPr>
          <a:xfrm>
            <a:off x="1362463" y="4168070"/>
            <a:ext cx="1518130"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j-lt"/>
                <a:ea typeface="+mn-ea"/>
                <a:cs typeface="+mn-cs"/>
                <a:sym typeface="Helvetica"/>
              </a:rPr>
              <a:t>European </a:t>
            </a:r>
            <a:r>
              <a:rPr kumimoji="0" lang="de-DE" sz="1400" b="0" i="0" u="none" strike="noStrike" cap="none" spc="0" normalizeH="0" baseline="0" dirty="0" err="1">
                <a:ln>
                  <a:noFill/>
                </a:ln>
                <a:solidFill>
                  <a:srgbClr val="000000"/>
                </a:solidFill>
                <a:effectLst/>
                <a:uFillTx/>
                <a:latin typeface="+mj-lt"/>
                <a:ea typeface="+mn-ea"/>
                <a:cs typeface="+mn-cs"/>
                <a:sym typeface="Helvetica"/>
              </a:rPr>
              <a:t>Health</a:t>
            </a:r>
            <a:r>
              <a:rPr kumimoji="0" lang="de-DE" sz="1400" b="0" i="0" u="none" strike="noStrike" cap="none" spc="0" normalizeH="0" baseline="0" dirty="0">
                <a:ln>
                  <a:noFill/>
                </a:ln>
                <a:solidFill>
                  <a:srgbClr val="000000"/>
                </a:solidFill>
                <a:effectLst/>
                <a:uFillTx/>
                <a:latin typeface="+mj-lt"/>
                <a:ea typeface="+mn-ea"/>
                <a:cs typeface="+mn-cs"/>
                <a:sym typeface="Helvetica"/>
              </a:rPr>
              <a:t> Insurance Card (EHIC)</a:t>
            </a:r>
          </a:p>
        </p:txBody>
      </p:sp>
      <p:sp>
        <p:nvSpPr>
          <p:cNvPr id="17" name="Textfeld 16"/>
          <p:cNvSpPr txBox="1"/>
          <p:nvPr/>
        </p:nvSpPr>
        <p:spPr>
          <a:xfrm>
            <a:off x="3859556" y="4173989"/>
            <a:ext cx="151813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j-lt"/>
                <a:ea typeface="+mn-ea"/>
                <a:cs typeface="+mn-cs"/>
                <a:sym typeface="Helvetica"/>
              </a:rPr>
              <a:t>AT11</a:t>
            </a:r>
          </a:p>
        </p:txBody>
      </p:sp>
      <p:sp>
        <p:nvSpPr>
          <p:cNvPr id="18" name="Textfeld 17"/>
          <p:cNvSpPr txBox="1"/>
          <p:nvPr/>
        </p:nvSpPr>
        <p:spPr>
          <a:xfrm>
            <a:off x="6356650" y="4168070"/>
            <a:ext cx="151813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de-DE" sz="1400" b="0" i="0" u="none" strike="noStrike" cap="none" spc="0" normalizeH="0" baseline="0" dirty="0">
                <a:ln>
                  <a:noFill/>
                </a:ln>
                <a:solidFill>
                  <a:srgbClr val="000000"/>
                </a:solidFill>
                <a:effectLst/>
                <a:uFillTx/>
                <a:latin typeface="+mj-lt"/>
                <a:ea typeface="+mn-ea"/>
                <a:cs typeface="+mn-cs"/>
                <a:sym typeface="Helvetica"/>
              </a:rPr>
              <a:t>Private/German </a:t>
            </a:r>
            <a:r>
              <a:rPr kumimoji="0" lang="de-DE" sz="1400" b="0" i="0" u="none" strike="noStrike" cap="none" spc="0" normalizeH="0" baseline="0" dirty="0" err="1">
                <a:ln>
                  <a:noFill/>
                </a:ln>
                <a:solidFill>
                  <a:srgbClr val="000000"/>
                </a:solidFill>
                <a:effectLst/>
                <a:uFillTx/>
                <a:latin typeface="+mj-lt"/>
                <a:ea typeface="+mn-ea"/>
                <a:cs typeface="+mn-cs"/>
                <a:sym typeface="Helvetica"/>
              </a:rPr>
              <a:t>health</a:t>
            </a:r>
            <a:r>
              <a:rPr kumimoji="0" lang="de-DE" sz="1400" b="0" i="0" u="none" strike="noStrike" cap="none" spc="0" normalizeH="0" baseline="0" dirty="0">
                <a:ln>
                  <a:noFill/>
                </a:ln>
                <a:solidFill>
                  <a:srgbClr val="000000"/>
                </a:solidFill>
                <a:effectLst/>
                <a:uFillTx/>
                <a:latin typeface="+mj-lt"/>
                <a:ea typeface="+mn-ea"/>
                <a:cs typeface="+mn-cs"/>
                <a:sym typeface="Helvetica"/>
              </a:rPr>
              <a:t> </a:t>
            </a:r>
            <a:r>
              <a:rPr kumimoji="0" lang="de-DE" sz="1400" b="0" i="0" u="none" strike="noStrike" cap="none" spc="0" normalizeH="0" baseline="0" dirty="0" err="1">
                <a:ln>
                  <a:noFill/>
                </a:ln>
                <a:solidFill>
                  <a:srgbClr val="000000"/>
                </a:solidFill>
                <a:effectLst/>
                <a:uFillTx/>
                <a:latin typeface="+mj-lt"/>
                <a:ea typeface="+mn-ea"/>
                <a:cs typeface="+mn-cs"/>
                <a:sym typeface="Helvetica"/>
              </a:rPr>
              <a:t>insurance</a:t>
            </a:r>
            <a:endParaRPr kumimoji="0" lang="de-DE" sz="1400" b="0" i="0" u="none" strike="noStrike" cap="none" spc="0" normalizeH="0" baseline="0" dirty="0">
              <a:ln>
                <a:noFill/>
              </a:ln>
              <a:solidFill>
                <a:srgbClr val="000000"/>
              </a:solidFill>
              <a:effectLst/>
              <a:uFillTx/>
              <a:latin typeface="+mj-lt"/>
              <a:ea typeface="+mn-ea"/>
              <a:cs typeface="+mn-cs"/>
              <a:sym typeface="Helvetica"/>
            </a:endParaRPr>
          </a:p>
        </p:txBody>
      </p:sp>
      <p:pic>
        <p:nvPicPr>
          <p:cNvPr id="5" name="Grafik 4">
            <a:extLst>
              <a:ext uri="{FF2B5EF4-FFF2-40B4-BE49-F238E27FC236}">
                <a16:creationId xmlns:a16="http://schemas.microsoft.com/office/drawing/2014/main" id="{3D75DE24-B7B8-4206-956B-4C3040992D4E}"/>
              </a:ext>
            </a:extLst>
          </p:cNvPr>
          <p:cNvPicPr>
            <a:picLocks noChangeAspect="1"/>
          </p:cNvPicPr>
          <p:nvPr/>
        </p:nvPicPr>
        <p:blipFill>
          <a:blip r:embed="rId6"/>
          <a:stretch>
            <a:fillRect/>
          </a:stretch>
        </p:blipFill>
        <p:spPr>
          <a:xfrm>
            <a:off x="1444375" y="3140163"/>
            <a:ext cx="1286816" cy="847909"/>
          </a:xfrm>
          <a:prstGeom prst="rect">
            <a:avLst/>
          </a:prstGeom>
        </p:spPr>
      </p:pic>
      <p:pic>
        <p:nvPicPr>
          <p:cNvPr id="9" name="Grafik 8" descr="Auslandskrankenschein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717" y="3696327"/>
            <a:ext cx="728562" cy="471744"/>
          </a:xfrm>
          <a:prstGeom prst="rect">
            <a:avLst/>
          </a:prstGeom>
        </p:spPr>
      </p:pic>
      <p:sp>
        <p:nvSpPr>
          <p:cNvPr id="4" name="Textfeld 3">
            <a:extLst>
              <a:ext uri="{FF2B5EF4-FFF2-40B4-BE49-F238E27FC236}">
                <a16:creationId xmlns:a16="http://schemas.microsoft.com/office/drawing/2014/main" id="{0F0FB65E-49EF-46DB-BD9D-2C80832AF29C}"/>
              </a:ext>
            </a:extLst>
          </p:cNvPr>
          <p:cNvSpPr txBox="1"/>
          <p:nvPr/>
        </p:nvSpPr>
        <p:spPr>
          <a:xfrm>
            <a:off x="1083615" y="4795454"/>
            <a:ext cx="6968971"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endParaRPr lang="de-DE" dirty="0"/>
          </a:p>
          <a:p>
            <a:pPr algn="ctr"/>
            <a:r>
              <a:rPr lang="de-DE" sz="1800" dirty="0">
                <a:latin typeface="+mj-lt"/>
              </a:rPr>
              <a:t>Request a </a:t>
            </a:r>
            <a:r>
              <a:rPr lang="de-DE" sz="1800" dirty="0" err="1">
                <a:latin typeface="+mj-lt"/>
              </a:rPr>
              <a:t>confirmation</a:t>
            </a:r>
            <a:r>
              <a:rPr lang="de-DE" sz="1800" dirty="0">
                <a:latin typeface="+mj-lt"/>
              </a:rPr>
              <a:t> M10 </a:t>
            </a:r>
            <a:r>
              <a:rPr lang="de-DE" sz="1800" dirty="0" err="1">
                <a:latin typeface="+mj-lt"/>
              </a:rPr>
              <a:t>from</a:t>
            </a:r>
            <a:r>
              <a:rPr lang="de-DE" sz="1800" dirty="0">
                <a:latin typeface="+mj-lt"/>
              </a:rPr>
              <a:t> a German </a:t>
            </a:r>
            <a:r>
              <a:rPr lang="de-DE" sz="1800" dirty="0" err="1">
                <a:latin typeface="+mj-lt"/>
              </a:rPr>
              <a:t>health</a:t>
            </a:r>
            <a:r>
              <a:rPr lang="de-DE" sz="1800" dirty="0">
                <a:latin typeface="+mj-lt"/>
              </a:rPr>
              <a:t> </a:t>
            </a:r>
            <a:r>
              <a:rPr lang="de-DE" sz="1800" dirty="0" err="1">
                <a:latin typeface="+mj-lt"/>
              </a:rPr>
              <a:t>insurance</a:t>
            </a:r>
            <a:r>
              <a:rPr lang="de-DE" sz="1800" dirty="0">
                <a:latin typeface="+mj-lt"/>
              </a:rPr>
              <a:t> </a:t>
            </a:r>
            <a:r>
              <a:rPr lang="de-DE" sz="1800" dirty="0" err="1">
                <a:latin typeface="+mj-lt"/>
              </a:rPr>
              <a:t>provider</a:t>
            </a:r>
            <a:r>
              <a:rPr lang="de-DE" sz="1800" dirty="0">
                <a:latin typeface="+mj-lt"/>
              </a:rPr>
              <a:t> („Krankenkasse“). </a:t>
            </a:r>
            <a:r>
              <a:rPr lang="en-US" sz="1800" b="0" i="0" u="none" strike="noStrike" cap="none" spc="0" baseline="0" dirty="0">
                <a:solidFill>
                  <a:schemeClr val="tx1"/>
                </a:solidFill>
                <a:uFillTx/>
                <a:latin typeface="+mj-lt"/>
                <a:ea typeface="+mn-ea"/>
                <a:cs typeface="+mn-cs"/>
                <a:sym typeface="Arial"/>
              </a:rPr>
              <a:t>You may be asked for our code: H0000277</a:t>
            </a:r>
            <a:endParaRPr lang="de-DE" sz="1800" b="0" i="0" u="none" strike="noStrike" cap="none" spc="0" baseline="0" dirty="0">
              <a:solidFill>
                <a:schemeClr val="tx1"/>
              </a:solidFill>
              <a:uFillTx/>
              <a:latin typeface="+mj-lt"/>
              <a:ea typeface="+mn-ea"/>
              <a:cs typeface="+mn-cs"/>
              <a:sym typeface="Arial"/>
            </a:endParaRPr>
          </a:p>
          <a:p>
            <a:pPr marL="0" marR="0" indent="0" algn="ctr"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1" name="Foliennummernplatzhalter 10">
            <a:extLst>
              <a:ext uri="{FF2B5EF4-FFF2-40B4-BE49-F238E27FC236}">
                <a16:creationId xmlns:a16="http://schemas.microsoft.com/office/drawing/2014/main" id="{7FED2F56-00DF-4CBB-8D13-C1BA4D96A557}"/>
              </a:ext>
            </a:extLst>
          </p:cNvPr>
          <p:cNvSpPr>
            <a:spLocks noGrp="1"/>
          </p:cNvSpPr>
          <p:nvPr>
            <p:ph type="sldNum" sz="quarter" idx="2"/>
          </p:nvPr>
        </p:nvSpPr>
        <p:spPr/>
        <p:txBody>
          <a:bodyPr/>
          <a:lstStyle/>
          <a:p>
            <a:fld id="{86CB4B4D-7CA3-9044-876B-883B54F8677D}" type="slidenum">
              <a:rPr lang="de-DE" smtClean="0"/>
              <a:t>15</a:t>
            </a:fld>
            <a:endParaRPr lang="de-DE"/>
          </a:p>
        </p:txBody>
      </p:sp>
    </p:spTree>
    <p:extLst>
      <p:ext uri="{BB962C8B-B14F-4D97-AF65-F5344CB8AC3E}">
        <p14:creationId xmlns:p14="http://schemas.microsoft.com/office/powerpoint/2010/main" val="32128985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eck: abgerundete Ecken 50">
            <a:extLst>
              <a:ext uri="{FF2B5EF4-FFF2-40B4-BE49-F238E27FC236}">
                <a16:creationId xmlns:a16="http://schemas.microsoft.com/office/drawing/2014/main" id="{FE5EBBEF-2643-4474-A817-15A984FC136D}"/>
              </a:ext>
            </a:extLst>
          </p:cNvPr>
          <p:cNvSpPr/>
          <p:nvPr/>
        </p:nvSpPr>
        <p:spPr>
          <a:xfrm>
            <a:off x="6569414" y="2399207"/>
            <a:ext cx="1990345" cy="2811985"/>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41" name="Träne 40">
            <a:extLst>
              <a:ext uri="{FF2B5EF4-FFF2-40B4-BE49-F238E27FC236}">
                <a16:creationId xmlns:a16="http://schemas.microsoft.com/office/drawing/2014/main" id="{D621C5DA-AD8B-4069-B8AB-7992121FD325}"/>
              </a:ext>
            </a:extLst>
          </p:cNvPr>
          <p:cNvSpPr/>
          <p:nvPr/>
        </p:nvSpPr>
        <p:spPr>
          <a:xfrm>
            <a:off x="176042" y="3124940"/>
            <a:ext cx="923792" cy="968532"/>
          </a:xfrm>
          <a:prstGeom prst="teardrop">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a:latin typeface="Calibri Light" panose="020F0302020204030204" pitchFamily="34" charset="0"/>
                <a:cs typeface="Calibri Light" panose="020F0302020204030204" pitchFamily="34" charset="0"/>
              </a:rPr>
              <a:t>Health Insurance – IMPORTANT!</a:t>
            </a:r>
            <a:endParaRPr b="0" dirty="0">
              <a:latin typeface="Calibri Light" panose="020F0302020204030204" pitchFamily="34" charset="0"/>
              <a:cs typeface="Calibri Light" panose="020F0302020204030204" pitchFamily="34" charset="0"/>
            </a:endParaRPr>
          </a:p>
        </p:txBody>
      </p:sp>
      <p:sp>
        <p:nvSpPr>
          <p:cNvPr id="2" name="Textfeld 1">
            <a:extLst>
              <a:ext uri="{FF2B5EF4-FFF2-40B4-BE49-F238E27FC236}">
                <a16:creationId xmlns:a16="http://schemas.microsoft.com/office/drawing/2014/main" id="{9B40FB55-6841-4B48-BA46-9DEFE5EC2A34}"/>
              </a:ext>
            </a:extLst>
          </p:cNvPr>
          <p:cNvSpPr txBox="1"/>
          <p:nvPr/>
        </p:nvSpPr>
        <p:spPr>
          <a:xfrm>
            <a:off x="241267" y="5984418"/>
            <a:ext cx="700448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200" b="1" i="0" u="none" strike="noStrike" cap="none" spc="0" normalizeH="0" baseline="0" dirty="0" err="1">
                <a:ln>
                  <a:noFill/>
                </a:ln>
                <a:solidFill>
                  <a:srgbClr val="000000"/>
                </a:solidFill>
                <a:effectLst/>
                <a:uFillTx/>
                <a:latin typeface="+mj-lt"/>
                <a:ea typeface="+mn-ea"/>
                <a:cs typeface="+mn-cs"/>
                <a:sym typeface="Helvetica"/>
              </a:rPr>
              <a:t>Please</a:t>
            </a:r>
            <a:r>
              <a:rPr kumimoji="0" lang="de-DE" sz="1200" b="1" i="0" u="none" strike="noStrike" cap="none" spc="0" normalizeH="0" baseline="0" dirty="0">
                <a:ln>
                  <a:noFill/>
                </a:ln>
                <a:solidFill>
                  <a:srgbClr val="000000"/>
                </a:solidFill>
                <a:effectLst/>
                <a:uFillTx/>
                <a:latin typeface="+mj-lt"/>
                <a:ea typeface="+mn-ea"/>
                <a:cs typeface="+mn-cs"/>
                <a:sym typeface="Helvetica"/>
              </a:rPr>
              <a:t> </a:t>
            </a:r>
            <a:r>
              <a:rPr kumimoji="0" lang="de-DE" sz="1200" b="1" i="0" u="none" strike="noStrike" cap="none" spc="0" normalizeH="0" baseline="0" dirty="0" err="1">
                <a:ln>
                  <a:noFill/>
                </a:ln>
                <a:solidFill>
                  <a:srgbClr val="000000"/>
                </a:solidFill>
                <a:effectLst/>
                <a:uFillTx/>
                <a:latin typeface="+mj-lt"/>
                <a:ea typeface="+mn-ea"/>
                <a:cs typeface="+mn-cs"/>
                <a:sym typeface="Helvetica"/>
              </a:rPr>
              <a:t>note</a:t>
            </a:r>
            <a:r>
              <a:rPr kumimoji="0" lang="de-DE" sz="1200" b="1" i="0" u="none" strike="noStrike" cap="none" spc="0" normalizeH="0" baseline="0" dirty="0">
                <a:ln>
                  <a:noFill/>
                </a:ln>
                <a:solidFill>
                  <a:srgbClr val="000000"/>
                </a:solidFill>
                <a:effectLst/>
                <a:uFillTx/>
                <a:latin typeface="+mj-lt"/>
                <a:ea typeface="+mn-ea"/>
                <a:cs typeface="+mn-cs"/>
                <a:sym typeface="Helvetica"/>
              </a:rPr>
              <a:t>: </a:t>
            </a:r>
          </a:p>
          <a:p>
            <a:pPr algn="l"/>
            <a:r>
              <a:rPr lang="en-US" sz="1200" b="0" i="0" u="none" strike="noStrike" cap="none" spc="0" baseline="0" dirty="0">
                <a:solidFill>
                  <a:schemeClr val="tx1"/>
                </a:solidFill>
                <a:uFillTx/>
                <a:latin typeface="+mj-lt"/>
                <a:ea typeface="+mn-ea"/>
                <a:cs typeface="+mn-cs"/>
                <a:sym typeface="Arial"/>
              </a:rPr>
              <a:t>These are only some of the possible health insurance providers and this is </a:t>
            </a:r>
            <a:r>
              <a:rPr lang="en-US" sz="1200" b="0" i="0" u="sng" strike="noStrike" cap="none" spc="0" baseline="0" dirty="0">
                <a:solidFill>
                  <a:schemeClr val="tx1"/>
                </a:solidFill>
                <a:uFillTx/>
                <a:latin typeface="+mj-lt"/>
                <a:ea typeface="+mn-ea"/>
                <a:cs typeface="+mn-cs"/>
                <a:sym typeface="Arial"/>
              </a:rPr>
              <a:t>not a recommendation</a:t>
            </a:r>
            <a:r>
              <a:rPr lang="en-US" sz="1200" b="0" i="0" u="none" strike="noStrike" cap="none" spc="0" baseline="0" dirty="0">
                <a:solidFill>
                  <a:schemeClr val="tx1"/>
                </a:solidFill>
                <a:uFillTx/>
                <a:latin typeface="+mj-lt"/>
                <a:ea typeface="+mn-ea"/>
                <a:cs typeface="+mn-cs"/>
                <a:sym typeface="Arial"/>
              </a:rPr>
              <a:t>! </a:t>
            </a:r>
          </a:p>
          <a:p>
            <a:pPr algn="l"/>
            <a:r>
              <a:rPr lang="en-US" sz="1200" b="0" i="0" u="none" strike="noStrike" cap="none" spc="0" baseline="0" dirty="0">
                <a:solidFill>
                  <a:schemeClr val="tx1"/>
                </a:solidFill>
                <a:uFillTx/>
                <a:latin typeface="+mj-lt"/>
                <a:ea typeface="+mn-ea"/>
                <a:cs typeface="+mn-cs"/>
                <a:sym typeface="Arial"/>
              </a:rPr>
              <a:t>Feel free to contact any </a:t>
            </a:r>
            <a:r>
              <a:rPr lang="en-US" sz="1200" b="0" i="0" u="none" strike="noStrike" cap="none" spc="0" baseline="0" dirty="0" err="1">
                <a:solidFill>
                  <a:schemeClr val="tx1"/>
                </a:solidFill>
                <a:uFillTx/>
                <a:latin typeface="+mj-lt"/>
                <a:ea typeface="+mn-ea"/>
                <a:cs typeface="+mn-cs"/>
                <a:sym typeface="Arial"/>
              </a:rPr>
              <a:t>Krankenkasse</a:t>
            </a:r>
            <a:r>
              <a:rPr lang="en-US" sz="1200" b="0" i="0" u="none" strike="noStrike" cap="none" spc="0" baseline="0" dirty="0">
                <a:solidFill>
                  <a:schemeClr val="tx1"/>
                </a:solidFill>
                <a:uFillTx/>
                <a:latin typeface="+mj-lt"/>
                <a:ea typeface="+mn-ea"/>
                <a:cs typeface="+mn-cs"/>
                <a:sym typeface="Arial"/>
              </a:rPr>
              <a:t> of your choice.</a:t>
            </a:r>
          </a:p>
          <a:p>
            <a:pPr marL="0" marR="0" indent="0" algn="l" defTabSz="457200" rtl="0" fontAlgn="auto" latinLnBrk="0" hangingPunct="0">
              <a:lnSpc>
                <a:spcPct val="100000"/>
              </a:lnSpc>
              <a:spcBef>
                <a:spcPts val="0"/>
              </a:spcBef>
              <a:spcAft>
                <a:spcPts val="0"/>
              </a:spcAft>
              <a:buClrTx/>
              <a:buSzTx/>
              <a:buFontTx/>
              <a:buNone/>
              <a:tabLst/>
            </a:pPr>
            <a:endParaRPr kumimoji="0" lang="de-DE" sz="1200" b="0" i="0" u="none" strike="noStrike" cap="none" spc="0" normalizeH="0" baseline="0" dirty="0">
              <a:ln>
                <a:noFill/>
              </a:ln>
              <a:solidFill>
                <a:srgbClr val="000000"/>
              </a:solidFill>
              <a:effectLst/>
              <a:uFillTx/>
              <a:latin typeface="+mn-lt"/>
              <a:ea typeface="+mn-ea"/>
              <a:cs typeface="+mn-cs"/>
              <a:sym typeface="Helvetica"/>
            </a:endParaRPr>
          </a:p>
        </p:txBody>
      </p:sp>
      <p:grpSp>
        <p:nvGrpSpPr>
          <p:cNvPr id="23" name="Gruppieren 22">
            <a:extLst>
              <a:ext uri="{FF2B5EF4-FFF2-40B4-BE49-F238E27FC236}">
                <a16:creationId xmlns:a16="http://schemas.microsoft.com/office/drawing/2014/main" id="{32805D1A-12D2-49DA-835E-7BD59CA225C3}"/>
              </a:ext>
            </a:extLst>
          </p:cNvPr>
          <p:cNvGrpSpPr/>
          <p:nvPr/>
        </p:nvGrpSpPr>
        <p:grpSpPr>
          <a:xfrm>
            <a:off x="1929112" y="2889888"/>
            <a:ext cx="3973632" cy="2619987"/>
            <a:chOff x="1191727" y="2841747"/>
            <a:chExt cx="3973632" cy="2619987"/>
          </a:xfrm>
        </p:grpSpPr>
        <p:grpSp>
          <p:nvGrpSpPr>
            <p:cNvPr id="15" name="Gruppieren 14">
              <a:extLst>
                <a:ext uri="{FF2B5EF4-FFF2-40B4-BE49-F238E27FC236}">
                  <a16:creationId xmlns:a16="http://schemas.microsoft.com/office/drawing/2014/main" id="{900AAD2D-857F-44E1-81BA-8DABBFA09A91}"/>
                </a:ext>
              </a:extLst>
            </p:cNvPr>
            <p:cNvGrpSpPr/>
            <p:nvPr/>
          </p:nvGrpSpPr>
          <p:grpSpPr>
            <a:xfrm>
              <a:off x="1191727" y="2841747"/>
              <a:ext cx="3973632" cy="2619987"/>
              <a:chOff x="1020932" y="3181610"/>
              <a:chExt cx="3973632" cy="2619987"/>
            </a:xfrm>
          </p:grpSpPr>
          <p:grpSp>
            <p:nvGrpSpPr>
              <p:cNvPr id="11" name="Gruppieren 10">
                <a:extLst>
                  <a:ext uri="{FF2B5EF4-FFF2-40B4-BE49-F238E27FC236}">
                    <a16:creationId xmlns:a16="http://schemas.microsoft.com/office/drawing/2014/main" id="{A421F7E0-4258-4F25-86AB-1B998A596F11}"/>
                  </a:ext>
                </a:extLst>
              </p:cNvPr>
              <p:cNvGrpSpPr/>
              <p:nvPr/>
            </p:nvGrpSpPr>
            <p:grpSpPr>
              <a:xfrm>
                <a:off x="1020932" y="3181610"/>
                <a:ext cx="3973632" cy="2619987"/>
                <a:chOff x="1015457" y="3181610"/>
                <a:chExt cx="7678703" cy="2619987"/>
              </a:xfrm>
            </p:grpSpPr>
            <p:sp>
              <p:nvSpPr>
                <p:cNvPr id="4" name="Rechteck: abgerundete Ecken 3">
                  <a:extLst>
                    <a:ext uri="{FF2B5EF4-FFF2-40B4-BE49-F238E27FC236}">
                      <a16:creationId xmlns:a16="http://schemas.microsoft.com/office/drawing/2014/main" id="{896F37EF-E051-46E7-A698-F3F481A2C781}"/>
                    </a:ext>
                  </a:extLst>
                </p:cNvPr>
                <p:cNvSpPr/>
                <p:nvPr/>
              </p:nvSpPr>
              <p:spPr>
                <a:xfrm>
                  <a:off x="1020932" y="3181610"/>
                  <a:ext cx="7004482" cy="86866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 name="Rechteck: abgerundete Ecken 12">
                  <a:extLst>
                    <a:ext uri="{FF2B5EF4-FFF2-40B4-BE49-F238E27FC236}">
                      <a16:creationId xmlns:a16="http://schemas.microsoft.com/office/drawing/2014/main" id="{C00F9675-1A6E-4167-9A9E-9AFF45530452}"/>
                    </a:ext>
                  </a:extLst>
                </p:cNvPr>
                <p:cNvSpPr/>
                <p:nvPr/>
              </p:nvSpPr>
              <p:spPr>
                <a:xfrm>
                  <a:off x="1015457" y="4052831"/>
                  <a:ext cx="7004482" cy="86866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14" name="Rechteck: abgerundete Ecken 13">
                  <a:extLst>
                    <a:ext uri="{FF2B5EF4-FFF2-40B4-BE49-F238E27FC236}">
                      <a16:creationId xmlns:a16="http://schemas.microsoft.com/office/drawing/2014/main" id="{CD33C3DD-A7D7-446A-A405-5CBE8377DBDD}"/>
                    </a:ext>
                  </a:extLst>
                </p:cNvPr>
                <p:cNvSpPr/>
                <p:nvPr/>
              </p:nvSpPr>
              <p:spPr>
                <a:xfrm>
                  <a:off x="1015457" y="4932930"/>
                  <a:ext cx="7004482" cy="868667"/>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9" name="Textfeld 8">
                  <a:extLst>
                    <a:ext uri="{FF2B5EF4-FFF2-40B4-BE49-F238E27FC236}">
                      <a16:creationId xmlns:a16="http://schemas.microsoft.com/office/drawing/2014/main" id="{1BE87A9A-EEC5-4BAD-A743-38CE051C6305}"/>
                    </a:ext>
                  </a:extLst>
                </p:cNvPr>
                <p:cNvSpPr txBox="1"/>
                <p:nvPr/>
              </p:nvSpPr>
              <p:spPr>
                <a:xfrm>
                  <a:off x="3305414" y="4117833"/>
                  <a:ext cx="5388746"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100" b="1" i="0" u="none" strike="noStrike" cap="none" spc="0" normalizeH="0" baseline="0" dirty="0">
                      <a:ln>
                        <a:noFill/>
                      </a:ln>
                      <a:solidFill>
                        <a:srgbClr val="000000"/>
                      </a:solidFill>
                      <a:effectLst/>
                      <a:uFillTx/>
                      <a:latin typeface="+mj-lt"/>
                      <a:ea typeface="+mn-ea"/>
                      <a:cs typeface="+mn-cs"/>
                      <a:sym typeface="Helvetica"/>
                    </a:rPr>
                    <a:t>Techniker Krankenkasse</a:t>
                  </a:r>
                  <a:r>
                    <a:rPr kumimoji="0" lang="de-DE" sz="1100" b="0" i="0" u="none" strike="noStrike" cap="none" spc="0" normalizeH="0" baseline="0" dirty="0">
                      <a:ln>
                        <a:noFill/>
                      </a:ln>
                      <a:solidFill>
                        <a:srgbClr val="000000"/>
                      </a:solidFill>
                      <a:effectLst/>
                      <a:uFillTx/>
                      <a:latin typeface="+mj-lt"/>
                      <a:ea typeface="+mn-ea"/>
                      <a:cs typeface="+mn-cs"/>
                      <a:sym typeface="Helvetica"/>
                    </a:rPr>
                    <a:t>:</a:t>
                  </a:r>
                  <a:br>
                    <a:rPr kumimoji="0" lang="de-DE" sz="1100" b="0" i="0" u="none" strike="noStrike" cap="none" spc="0" normalizeH="0" baseline="0" dirty="0">
                      <a:ln>
                        <a:noFill/>
                      </a:ln>
                      <a:solidFill>
                        <a:srgbClr val="000000"/>
                      </a:solidFill>
                      <a:effectLst/>
                      <a:uFillTx/>
                      <a:latin typeface="+mj-lt"/>
                      <a:ea typeface="+mn-ea"/>
                      <a:cs typeface="+mn-cs"/>
                      <a:sym typeface="Helvetica"/>
                    </a:rPr>
                  </a:br>
                  <a:r>
                    <a:rPr kumimoji="0" lang="de-DE" sz="1100" b="0" i="0" u="none" strike="noStrike" cap="none" spc="0" normalizeH="0" baseline="0" dirty="0">
                      <a:ln>
                        <a:noFill/>
                      </a:ln>
                      <a:solidFill>
                        <a:srgbClr val="000000"/>
                      </a:solidFill>
                      <a:effectLst/>
                      <a:uFillTx/>
                      <a:latin typeface="+mj-lt"/>
                      <a:ea typeface="+mn-ea"/>
                      <a:cs typeface="+mn-cs"/>
                      <a:sym typeface="Helvetica"/>
                    </a:rPr>
                    <a:t>Ms. Birgit Görgen</a:t>
                  </a:r>
                </a:p>
                <a:p>
                  <a:pPr marL="0" marR="0" indent="0" algn="l" defTabSz="457200" rtl="0" fontAlgn="auto" latinLnBrk="0" hangingPunct="0">
                    <a:lnSpc>
                      <a:spcPct val="100000"/>
                    </a:lnSpc>
                    <a:spcBef>
                      <a:spcPts val="0"/>
                    </a:spcBef>
                    <a:spcAft>
                      <a:spcPts val="0"/>
                    </a:spcAft>
                    <a:buClrTx/>
                    <a:buSzTx/>
                    <a:buFontTx/>
                    <a:buNone/>
                    <a:tabLst/>
                  </a:pPr>
                  <a:r>
                    <a:rPr lang="de-DE" sz="1100" dirty="0">
                      <a:latin typeface="+mj-lt"/>
                      <a:hlinkClick r:id="rId3"/>
                    </a:rPr>
                    <a:t>b</a:t>
                  </a:r>
                  <a:r>
                    <a:rPr kumimoji="0" lang="de-DE" sz="1100" b="0" i="0" u="none" strike="noStrike" cap="none" spc="0" normalizeH="0" baseline="0" dirty="0">
                      <a:ln>
                        <a:noFill/>
                      </a:ln>
                      <a:solidFill>
                        <a:srgbClr val="000000"/>
                      </a:solidFill>
                      <a:effectLst/>
                      <a:uFillTx/>
                      <a:latin typeface="+mj-lt"/>
                      <a:sym typeface="Helvetica"/>
                      <a:hlinkClick r:id="rId3"/>
                    </a:rPr>
                    <a:t>irgit.goergen@tk</a:t>
                  </a:r>
                  <a:r>
                    <a:rPr lang="de-DE" sz="1100" dirty="0">
                      <a:latin typeface="+mj-lt"/>
                      <a:hlinkClick r:id="rId3"/>
                    </a:rPr>
                    <a:t>.de</a:t>
                  </a:r>
                  <a:endParaRPr lang="de-DE" sz="1100" dirty="0">
                    <a:latin typeface="+mj-lt"/>
                  </a:endParaRPr>
                </a:p>
                <a:p>
                  <a:pPr marL="0" marR="0" indent="0" algn="l" defTabSz="457200" rtl="0" fontAlgn="auto" latinLnBrk="0" hangingPunct="0">
                    <a:lnSpc>
                      <a:spcPct val="100000"/>
                    </a:lnSpc>
                    <a:spcBef>
                      <a:spcPts val="0"/>
                    </a:spcBef>
                    <a:spcAft>
                      <a:spcPts val="0"/>
                    </a:spcAft>
                    <a:buClrTx/>
                    <a:buSzTx/>
                    <a:buFontTx/>
                    <a:buNone/>
                    <a:tabLst/>
                  </a:pPr>
                  <a:r>
                    <a:rPr kumimoji="0" lang="de-DE" sz="1100" b="0" i="0" u="none" strike="noStrike" cap="none" spc="0" normalizeH="0" baseline="0" dirty="0">
                      <a:ln>
                        <a:noFill/>
                      </a:ln>
                      <a:solidFill>
                        <a:srgbClr val="000000"/>
                      </a:solidFill>
                      <a:effectLst/>
                      <a:uFillTx/>
                      <a:latin typeface="+mj-lt"/>
                      <a:ea typeface="+mn-ea"/>
                      <a:cs typeface="+mn-cs"/>
                      <a:sym typeface="Helvetica"/>
                    </a:rPr>
                    <a:t>https://www.tk.de</a:t>
                  </a:r>
                </a:p>
              </p:txBody>
            </p:sp>
          </p:grpSp>
          <p:pic>
            <p:nvPicPr>
              <p:cNvPr id="7" name="Grafik 6" descr="Datei:Techniker Krankenkasse 2016 logo.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061" y="4146422"/>
                <a:ext cx="699263" cy="712260"/>
              </a:xfrm>
              <a:prstGeom prst="rect">
                <a:avLst/>
              </a:prstGeom>
            </p:spPr>
          </p:pic>
        </p:grpSp>
        <p:sp>
          <p:nvSpPr>
            <p:cNvPr id="20" name="Textfeld 19">
              <a:extLst>
                <a:ext uri="{FF2B5EF4-FFF2-40B4-BE49-F238E27FC236}">
                  <a16:creationId xmlns:a16="http://schemas.microsoft.com/office/drawing/2014/main" id="{32137AAB-6A20-4A81-8E8A-DBE7A9560567}"/>
                </a:ext>
              </a:extLst>
            </p:cNvPr>
            <p:cNvSpPr txBox="1"/>
            <p:nvPr/>
          </p:nvSpPr>
          <p:spPr>
            <a:xfrm>
              <a:off x="1298071" y="2870819"/>
              <a:ext cx="2788608"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100" b="1" i="0" u="none" strike="noStrike" cap="none" spc="0" normalizeH="0" baseline="0" dirty="0">
                  <a:ln>
                    <a:noFill/>
                  </a:ln>
                  <a:solidFill>
                    <a:srgbClr val="000000"/>
                  </a:solidFill>
                  <a:effectLst/>
                  <a:uFillTx/>
                  <a:latin typeface="+mj-lt"/>
                  <a:ea typeface="+mn-ea"/>
                  <a:cs typeface="+mn-cs"/>
                  <a:sym typeface="Helvetica"/>
                </a:rPr>
                <a:t>AOK Rheinland/Hamburg</a:t>
              </a:r>
              <a:r>
                <a:rPr kumimoji="0" lang="de-DE" sz="1100" b="0" i="0" u="none" strike="noStrike" cap="none" spc="0" normalizeH="0" baseline="0" dirty="0">
                  <a:ln>
                    <a:noFill/>
                  </a:ln>
                  <a:solidFill>
                    <a:srgbClr val="000000"/>
                  </a:solidFill>
                  <a:effectLst/>
                  <a:uFillTx/>
                  <a:latin typeface="+mj-lt"/>
                  <a:ea typeface="+mn-ea"/>
                  <a:cs typeface="+mn-cs"/>
                  <a:sym typeface="Helvetica"/>
                </a:rPr>
                <a:t>:</a:t>
              </a:r>
              <a:br>
                <a:rPr kumimoji="0" lang="de-DE" sz="1100" b="0" i="0" u="none" strike="noStrike" cap="none" spc="0" normalizeH="0" baseline="0" dirty="0">
                  <a:ln>
                    <a:noFill/>
                  </a:ln>
                  <a:solidFill>
                    <a:srgbClr val="000000"/>
                  </a:solidFill>
                  <a:effectLst/>
                  <a:uFillTx/>
                  <a:latin typeface="+mj-lt"/>
                  <a:ea typeface="+mn-ea"/>
                  <a:cs typeface="+mn-cs"/>
                  <a:sym typeface="Helvetica"/>
                </a:rPr>
              </a:br>
              <a:r>
                <a:rPr kumimoji="0" lang="de-DE" sz="1100" b="0" i="0" u="none" strike="noStrike" cap="none" spc="0" normalizeH="0" baseline="0" dirty="0">
                  <a:ln>
                    <a:noFill/>
                  </a:ln>
                  <a:solidFill>
                    <a:srgbClr val="000000"/>
                  </a:solidFill>
                  <a:effectLst/>
                  <a:uFillTx/>
                  <a:latin typeface="+mj-lt"/>
                  <a:ea typeface="+mn-ea"/>
                  <a:cs typeface="+mn-cs"/>
                  <a:sym typeface="Helvetica"/>
                </a:rPr>
                <a:t>Ms. Heide </a:t>
              </a:r>
              <a:r>
                <a:rPr kumimoji="0" lang="de-DE" sz="1100" b="0" i="0" u="none" strike="noStrike" cap="none" spc="0" normalizeH="0" baseline="0" dirty="0" err="1">
                  <a:ln>
                    <a:noFill/>
                  </a:ln>
                  <a:solidFill>
                    <a:srgbClr val="000000"/>
                  </a:solidFill>
                  <a:effectLst/>
                  <a:uFillTx/>
                  <a:latin typeface="+mj-lt"/>
                  <a:ea typeface="+mn-ea"/>
                  <a:cs typeface="+mn-cs"/>
                  <a:sym typeface="Helvetica"/>
                </a:rPr>
                <a:t>Estacio</a:t>
              </a:r>
              <a:endParaRPr kumimoji="0" lang="de-DE" sz="1100" b="0" i="0" u="none" strike="noStrike" cap="none" spc="0" normalizeH="0" baseline="0" dirty="0">
                <a:ln>
                  <a:noFill/>
                </a:ln>
                <a:solidFill>
                  <a:srgbClr val="000000"/>
                </a:solidFill>
                <a:effectLst/>
                <a:uFillTx/>
                <a:latin typeface="+mj-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r>
                <a:rPr kumimoji="0" lang="de-DE" sz="1100" b="0" i="0" u="none" strike="noStrike" cap="none" spc="0" normalizeH="0" baseline="0" dirty="0">
                  <a:ln>
                    <a:noFill/>
                  </a:ln>
                  <a:solidFill>
                    <a:srgbClr val="000000"/>
                  </a:solidFill>
                  <a:effectLst/>
                  <a:uFillTx/>
                  <a:latin typeface="+mj-lt"/>
                  <a:ea typeface="+mn-ea"/>
                  <a:cs typeface="+mn-cs"/>
                  <a:sym typeface="Helvetica"/>
                  <a:hlinkClick r:id="rId5"/>
                </a:rPr>
                <a:t>heide.estacio@rh.aok.de</a:t>
              </a:r>
              <a:br>
                <a:rPr kumimoji="0" lang="de-DE" sz="1100" b="0" i="0" u="none" strike="noStrike" cap="none" spc="0" normalizeH="0" baseline="0" dirty="0">
                  <a:ln>
                    <a:noFill/>
                  </a:ln>
                  <a:solidFill>
                    <a:srgbClr val="000000"/>
                  </a:solidFill>
                  <a:effectLst/>
                  <a:uFillTx/>
                  <a:latin typeface="+mj-lt"/>
                  <a:ea typeface="+mn-ea"/>
                  <a:cs typeface="+mn-cs"/>
                  <a:sym typeface="Helvetica"/>
                </a:rPr>
              </a:br>
              <a:r>
                <a:rPr kumimoji="0" lang="de-DE" sz="1100" b="0" i="0" u="none" strike="noStrike" cap="none" spc="0" normalizeH="0" baseline="0" dirty="0">
                  <a:ln>
                    <a:noFill/>
                  </a:ln>
                  <a:solidFill>
                    <a:srgbClr val="000000"/>
                  </a:solidFill>
                  <a:effectLst/>
                  <a:uFillTx/>
                  <a:latin typeface="+mj-lt"/>
                  <a:ea typeface="+mn-ea"/>
                  <a:cs typeface="+mn-cs"/>
                  <a:sym typeface="Helvetica"/>
                </a:rPr>
                <a:t>https://www.aok.de</a:t>
              </a:r>
            </a:p>
          </p:txBody>
        </p:sp>
        <p:pic>
          <p:nvPicPr>
            <p:cNvPr id="17" name="Grafik 16">
              <a:extLst>
                <a:ext uri="{FF2B5EF4-FFF2-40B4-BE49-F238E27FC236}">
                  <a16:creationId xmlns:a16="http://schemas.microsoft.com/office/drawing/2014/main" id="{BF83CF55-A478-41E4-BDA6-D42BD230A964}"/>
                </a:ext>
              </a:extLst>
            </p:cNvPr>
            <p:cNvPicPr>
              <a:picLocks noChangeAspect="1"/>
            </p:cNvPicPr>
            <p:nvPr/>
          </p:nvPicPr>
          <p:blipFill>
            <a:blip r:embed="rId6"/>
            <a:stretch>
              <a:fillRect/>
            </a:stretch>
          </p:blipFill>
          <p:spPr>
            <a:xfrm>
              <a:off x="3041276" y="2942229"/>
              <a:ext cx="1313249" cy="513880"/>
            </a:xfrm>
            <a:prstGeom prst="rect">
              <a:avLst/>
            </a:prstGeom>
          </p:spPr>
        </p:pic>
        <p:pic>
          <p:nvPicPr>
            <p:cNvPr id="19" name="Grafik 18">
              <a:extLst>
                <a:ext uri="{FF2B5EF4-FFF2-40B4-BE49-F238E27FC236}">
                  <a16:creationId xmlns:a16="http://schemas.microsoft.com/office/drawing/2014/main" id="{9F3F0409-F931-4301-BCFD-B1C2FAC7B412}"/>
                </a:ext>
              </a:extLst>
            </p:cNvPr>
            <p:cNvPicPr>
              <a:picLocks noChangeAspect="1"/>
            </p:cNvPicPr>
            <p:nvPr/>
          </p:nvPicPr>
          <p:blipFill>
            <a:blip r:embed="rId7"/>
            <a:stretch>
              <a:fillRect/>
            </a:stretch>
          </p:blipFill>
          <p:spPr>
            <a:xfrm>
              <a:off x="2989977" y="4773696"/>
              <a:ext cx="1409700" cy="323850"/>
            </a:xfrm>
            <a:prstGeom prst="rect">
              <a:avLst/>
            </a:prstGeom>
          </p:spPr>
        </p:pic>
        <p:sp>
          <p:nvSpPr>
            <p:cNvPr id="25" name="Textfeld 24">
              <a:extLst>
                <a:ext uri="{FF2B5EF4-FFF2-40B4-BE49-F238E27FC236}">
                  <a16:creationId xmlns:a16="http://schemas.microsoft.com/office/drawing/2014/main" id="{ED9EF97F-791A-43E2-B6D4-6D60362FFDB5}"/>
                </a:ext>
              </a:extLst>
            </p:cNvPr>
            <p:cNvSpPr txBox="1"/>
            <p:nvPr/>
          </p:nvSpPr>
          <p:spPr>
            <a:xfrm>
              <a:off x="1298071" y="4586638"/>
              <a:ext cx="2788608"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100" b="1" i="0" u="none" strike="noStrike" cap="none" spc="0" normalizeH="0" baseline="0" dirty="0">
                  <a:ln>
                    <a:noFill/>
                  </a:ln>
                  <a:solidFill>
                    <a:srgbClr val="000000"/>
                  </a:solidFill>
                  <a:effectLst/>
                  <a:uFillTx/>
                  <a:latin typeface="+mj-lt"/>
                  <a:ea typeface="+mn-ea"/>
                  <a:cs typeface="+mn-cs"/>
                  <a:sym typeface="Helvetica"/>
                </a:rPr>
                <a:t>Barmer GEK</a:t>
              </a:r>
              <a:r>
                <a:rPr kumimoji="0" lang="de-DE" sz="1100" b="0" i="0" u="none" strike="noStrike" cap="none" spc="0" normalizeH="0" baseline="0" dirty="0">
                  <a:ln>
                    <a:noFill/>
                  </a:ln>
                  <a:solidFill>
                    <a:srgbClr val="000000"/>
                  </a:solidFill>
                  <a:effectLst/>
                  <a:uFillTx/>
                  <a:latin typeface="+mj-lt"/>
                  <a:ea typeface="+mn-ea"/>
                  <a:cs typeface="+mn-cs"/>
                  <a:sym typeface="Helvetica"/>
                </a:rPr>
                <a:t>:</a:t>
              </a:r>
              <a:br>
                <a:rPr kumimoji="0" lang="de-DE" sz="1100" b="0" i="0" u="none" strike="noStrike" cap="none" spc="0" normalizeH="0" baseline="0" dirty="0">
                  <a:ln>
                    <a:noFill/>
                  </a:ln>
                  <a:solidFill>
                    <a:srgbClr val="000000"/>
                  </a:solidFill>
                  <a:effectLst/>
                  <a:uFillTx/>
                  <a:latin typeface="+mj-lt"/>
                  <a:ea typeface="+mn-ea"/>
                  <a:cs typeface="+mn-cs"/>
                  <a:sym typeface="Helvetica"/>
                </a:rPr>
              </a:br>
              <a:r>
                <a:rPr kumimoji="0" lang="de-DE" sz="1100" b="0" i="0" u="none" strike="noStrike" cap="none" spc="0" normalizeH="0" baseline="0" dirty="0">
                  <a:ln>
                    <a:noFill/>
                  </a:ln>
                  <a:solidFill>
                    <a:srgbClr val="000000"/>
                  </a:solidFill>
                  <a:effectLst/>
                  <a:uFillTx/>
                  <a:latin typeface="+mj-lt"/>
                  <a:ea typeface="+mn-ea"/>
                  <a:cs typeface="+mn-cs"/>
                  <a:sym typeface="Helvetica"/>
                </a:rPr>
                <a:t>Mr. Michael Laing</a:t>
              </a:r>
            </a:p>
            <a:p>
              <a:pPr marL="0" marR="0" indent="0" algn="l" defTabSz="457200" rtl="0" fontAlgn="auto" latinLnBrk="0" hangingPunct="0">
                <a:lnSpc>
                  <a:spcPct val="100000"/>
                </a:lnSpc>
                <a:spcBef>
                  <a:spcPts val="0"/>
                </a:spcBef>
                <a:spcAft>
                  <a:spcPts val="0"/>
                </a:spcAft>
                <a:buClrTx/>
                <a:buSzTx/>
                <a:buFontTx/>
                <a:buNone/>
                <a:tabLst/>
              </a:pPr>
              <a:r>
                <a:rPr kumimoji="0" lang="de-DE" sz="1100" b="0" i="0" u="none" strike="noStrike" cap="none" spc="0" normalizeH="0" baseline="0" dirty="0">
                  <a:ln>
                    <a:noFill/>
                  </a:ln>
                  <a:solidFill>
                    <a:srgbClr val="000000"/>
                  </a:solidFill>
                  <a:effectLst/>
                  <a:uFillTx/>
                  <a:latin typeface="+mj-lt"/>
                  <a:ea typeface="+mn-ea"/>
                  <a:cs typeface="+mn-cs"/>
                  <a:sym typeface="Helvetica"/>
                </a:rPr>
                <a:t>michael.laing@barmer.de</a:t>
              </a:r>
              <a:br>
                <a:rPr kumimoji="0" lang="de-DE" sz="1100" b="0" i="0" u="none" strike="noStrike" cap="none" spc="0" normalizeH="0" baseline="0" dirty="0">
                  <a:ln>
                    <a:noFill/>
                  </a:ln>
                  <a:solidFill>
                    <a:srgbClr val="000000"/>
                  </a:solidFill>
                  <a:effectLst/>
                  <a:uFillTx/>
                  <a:latin typeface="+mj-lt"/>
                  <a:ea typeface="+mn-ea"/>
                  <a:cs typeface="+mn-cs"/>
                  <a:sym typeface="Helvetica"/>
                </a:rPr>
              </a:br>
              <a:r>
                <a:rPr kumimoji="0" lang="de-DE" sz="1100" b="0" i="0" u="none" strike="noStrike" cap="none" spc="0" normalizeH="0" baseline="0" dirty="0">
                  <a:ln>
                    <a:noFill/>
                  </a:ln>
                  <a:solidFill>
                    <a:srgbClr val="000000"/>
                  </a:solidFill>
                  <a:effectLst/>
                  <a:uFillTx/>
                  <a:latin typeface="+mj-lt"/>
                  <a:ea typeface="+mn-ea"/>
                  <a:cs typeface="+mn-cs"/>
                  <a:sym typeface="Helvetica"/>
                </a:rPr>
                <a:t>https://www.barmer.de</a:t>
              </a:r>
            </a:p>
          </p:txBody>
        </p:sp>
      </p:grpSp>
      <p:grpSp>
        <p:nvGrpSpPr>
          <p:cNvPr id="39" name="Gruppieren 38">
            <a:extLst>
              <a:ext uri="{FF2B5EF4-FFF2-40B4-BE49-F238E27FC236}">
                <a16:creationId xmlns:a16="http://schemas.microsoft.com/office/drawing/2014/main" id="{24B1DF8F-BEAB-45C3-AB8C-5E2F2234ABDB}"/>
              </a:ext>
            </a:extLst>
          </p:cNvPr>
          <p:cNvGrpSpPr/>
          <p:nvPr/>
        </p:nvGrpSpPr>
        <p:grpSpPr>
          <a:xfrm>
            <a:off x="196933" y="1186661"/>
            <a:ext cx="4249743" cy="1361556"/>
            <a:chOff x="2671514" y="1233195"/>
            <a:chExt cx="4249743" cy="1361556"/>
          </a:xfrm>
        </p:grpSpPr>
        <p:sp>
          <p:nvSpPr>
            <p:cNvPr id="16" name="Rechteck: abgerundete Ecken 15">
              <a:extLst>
                <a:ext uri="{FF2B5EF4-FFF2-40B4-BE49-F238E27FC236}">
                  <a16:creationId xmlns:a16="http://schemas.microsoft.com/office/drawing/2014/main" id="{0F54C981-2D71-4341-A52C-FD7A24D1F2E7}"/>
                </a:ext>
              </a:extLst>
            </p:cNvPr>
            <p:cNvSpPr/>
            <p:nvPr/>
          </p:nvSpPr>
          <p:spPr>
            <a:xfrm>
              <a:off x="2671514" y="1233195"/>
              <a:ext cx="4029923" cy="1361556"/>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grpSp>
          <p:nvGrpSpPr>
            <p:cNvPr id="36" name="Grafik 4" descr="E-Mail mit einfarbiger Füllung">
              <a:extLst>
                <a:ext uri="{FF2B5EF4-FFF2-40B4-BE49-F238E27FC236}">
                  <a16:creationId xmlns:a16="http://schemas.microsoft.com/office/drawing/2014/main" id="{0D6F11ED-55D5-4674-83F3-2E31185E6A7B}"/>
                </a:ext>
              </a:extLst>
            </p:cNvPr>
            <p:cNvGrpSpPr/>
            <p:nvPr/>
          </p:nvGrpSpPr>
          <p:grpSpPr>
            <a:xfrm>
              <a:off x="2820150" y="1529547"/>
              <a:ext cx="594129" cy="653542"/>
              <a:chOff x="2820150" y="1254336"/>
              <a:chExt cx="594129" cy="653542"/>
            </a:xfrm>
            <a:solidFill>
              <a:schemeClr val="accent2"/>
            </a:solidFill>
          </p:grpSpPr>
          <p:sp>
            <p:nvSpPr>
              <p:cNvPr id="37" name="Freihandform: Form 36">
                <a:extLst>
                  <a:ext uri="{FF2B5EF4-FFF2-40B4-BE49-F238E27FC236}">
                    <a16:creationId xmlns:a16="http://schemas.microsoft.com/office/drawing/2014/main" id="{72189EBF-92F9-485F-9CBA-AC78F443BB36}"/>
                  </a:ext>
                </a:extLst>
              </p:cNvPr>
              <p:cNvSpPr/>
              <p:nvPr/>
            </p:nvSpPr>
            <p:spPr>
              <a:xfrm>
                <a:off x="2820150" y="1254336"/>
                <a:ext cx="594129" cy="653542"/>
              </a:xfrm>
              <a:custGeom>
                <a:avLst/>
                <a:gdLst>
                  <a:gd name="connsiteX0" fmla="*/ 549570 w 594129"/>
                  <a:gd name="connsiteY0" fmla="*/ 591159 h 653542"/>
                  <a:gd name="connsiteX1" fmla="*/ 401037 w 594129"/>
                  <a:gd name="connsiteY1" fmla="*/ 450053 h 653542"/>
                  <a:gd name="connsiteX2" fmla="*/ 549570 w 594129"/>
                  <a:gd name="connsiteY2" fmla="*/ 308947 h 653542"/>
                  <a:gd name="connsiteX3" fmla="*/ 549570 w 594129"/>
                  <a:gd name="connsiteY3" fmla="*/ 591159 h 653542"/>
                  <a:gd name="connsiteX4" fmla="*/ 68325 w 594129"/>
                  <a:gd name="connsiteY4" fmla="*/ 608982 h 653542"/>
                  <a:gd name="connsiteX5" fmla="*/ 215372 w 594129"/>
                  <a:gd name="connsiteY5" fmla="*/ 470105 h 653542"/>
                  <a:gd name="connsiteX6" fmla="*/ 225769 w 594129"/>
                  <a:gd name="connsiteY6" fmla="*/ 460450 h 653542"/>
                  <a:gd name="connsiteX7" fmla="*/ 369103 w 594129"/>
                  <a:gd name="connsiteY7" fmla="*/ 460450 h 653542"/>
                  <a:gd name="connsiteX8" fmla="*/ 379500 w 594129"/>
                  <a:gd name="connsiteY8" fmla="*/ 470105 h 653542"/>
                  <a:gd name="connsiteX9" fmla="*/ 525804 w 594129"/>
                  <a:gd name="connsiteY9" fmla="*/ 608982 h 653542"/>
                  <a:gd name="connsiteX10" fmla="*/ 68325 w 594129"/>
                  <a:gd name="connsiteY10" fmla="*/ 608982 h 653542"/>
                  <a:gd name="connsiteX11" fmla="*/ 44560 w 594129"/>
                  <a:gd name="connsiteY11" fmla="*/ 308205 h 653542"/>
                  <a:gd name="connsiteX12" fmla="*/ 193092 w 594129"/>
                  <a:gd name="connsiteY12" fmla="*/ 449310 h 653542"/>
                  <a:gd name="connsiteX13" fmla="*/ 44560 w 594129"/>
                  <a:gd name="connsiteY13" fmla="*/ 590416 h 653542"/>
                  <a:gd name="connsiteX14" fmla="*/ 44560 w 594129"/>
                  <a:gd name="connsiteY14" fmla="*/ 308205 h 653542"/>
                  <a:gd name="connsiteX15" fmla="*/ 148532 w 594129"/>
                  <a:gd name="connsiteY15" fmla="*/ 118826 h 653542"/>
                  <a:gd name="connsiteX16" fmla="*/ 445597 w 594129"/>
                  <a:gd name="connsiteY16" fmla="*/ 118826 h 653542"/>
                  <a:gd name="connsiteX17" fmla="*/ 445597 w 594129"/>
                  <a:gd name="connsiteY17" fmla="*/ 366132 h 653542"/>
                  <a:gd name="connsiteX18" fmla="*/ 378757 w 594129"/>
                  <a:gd name="connsiteY18" fmla="*/ 430001 h 653542"/>
                  <a:gd name="connsiteX19" fmla="*/ 215372 w 594129"/>
                  <a:gd name="connsiteY19" fmla="*/ 430001 h 653542"/>
                  <a:gd name="connsiteX20" fmla="*/ 148532 w 594129"/>
                  <a:gd name="connsiteY20" fmla="*/ 366132 h 653542"/>
                  <a:gd name="connsiteX21" fmla="*/ 148532 w 594129"/>
                  <a:gd name="connsiteY21" fmla="*/ 118826 h 653542"/>
                  <a:gd name="connsiteX22" fmla="*/ 490157 w 594129"/>
                  <a:gd name="connsiteY22" fmla="*/ 138878 h 653542"/>
                  <a:gd name="connsiteX23" fmla="*/ 490157 w 594129"/>
                  <a:gd name="connsiteY23" fmla="*/ 74266 h 653542"/>
                  <a:gd name="connsiteX24" fmla="*/ 386184 w 594129"/>
                  <a:gd name="connsiteY24" fmla="*/ 74266 h 653542"/>
                  <a:gd name="connsiteX25" fmla="*/ 297065 w 594129"/>
                  <a:gd name="connsiteY25" fmla="*/ 0 h 653542"/>
                  <a:gd name="connsiteX26" fmla="*/ 207945 w 594129"/>
                  <a:gd name="connsiteY26" fmla="*/ 74266 h 653542"/>
                  <a:gd name="connsiteX27" fmla="*/ 103973 w 594129"/>
                  <a:gd name="connsiteY27" fmla="*/ 74266 h 653542"/>
                  <a:gd name="connsiteX28" fmla="*/ 103973 w 594129"/>
                  <a:gd name="connsiteY28" fmla="*/ 139620 h 653542"/>
                  <a:gd name="connsiteX29" fmla="*/ 0 w 594129"/>
                  <a:gd name="connsiteY29" fmla="*/ 238394 h 653542"/>
                  <a:gd name="connsiteX30" fmla="*/ 0 w 594129"/>
                  <a:gd name="connsiteY30" fmla="*/ 653542 h 653542"/>
                  <a:gd name="connsiteX31" fmla="*/ 594129 w 594129"/>
                  <a:gd name="connsiteY31" fmla="*/ 653542 h 653542"/>
                  <a:gd name="connsiteX32" fmla="*/ 594129 w 594129"/>
                  <a:gd name="connsiteY32" fmla="*/ 238394 h 653542"/>
                  <a:gd name="connsiteX33" fmla="*/ 490157 w 594129"/>
                  <a:gd name="connsiteY33" fmla="*/ 138878 h 65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4129" h="653542">
                    <a:moveTo>
                      <a:pt x="549570" y="591159"/>
                    </a:moveTo>
                    <a:lnTo>
                      <a:pt x="401037" y="450053"/>
                    </a:lnTo>
                    <a:lnTo>
                      <a:pt x="549570" y="308947"/>
                    </a:lnTo>
                    <a:lnTo>
                      <a:pt x="549570" y="591159"/>
                    </a:lnTo>
                    <a:close/>
                    <a:moveTo>
                      <a:pt x="68325" y="608982"/>
                    </a:moveTo>
                    <a:lnTo>
                      <a:pt x="215372" y="470105"/>
                    </a:lnTo>
                    <a:lnTo>
                      <a:pt x="225769" y="460450"/>
                    </a:lnTo>
                    <a:cubicBezTo>
                      <a:pt x="265873" y="422574"/>
                      <a:pt x="328999" y="422574"/>
                      <a:pt x="369103" y="460450"/>
                    </a:cubicBezTo>
                    <a:lnTo>
                      <a:pt x="379500" y="470105"/>
                    </a:lnTo>
                    <a:lnTo>
                      <a:pt x="525804" y="608982"/>
                    </a:lnTo>
                    <a:lnTo>
                      <a:pt x="68325" y="608982"/>
                    </a:lnTo>
                    <a:close/>
                    <a:moveTo>
                      <a:pt x="44560" y="308205"/>
                    </a:moveTo>
                    <a:lnTo>
                      <a:pt x="193092" y="449310"/>
                    </a:lnTo>
                    <a:lnTo>
                      <a:pt x="44560" y="590416"/>
                    </a:lnTo>
                    <a:lnTo>
                      <a:pt x="44560" y="308205"/>
                    </a:lnTo>
                    <a:close/>
                    <a:moveTo>
                      <a:pt x="148532" y="118826"/>
                    </a:moveTo>
                    <a:lnTo>
                      <a:pt x="445597" y="118826"/>
                    </a:lnTo>
                    <a:lnTo>
                      <a:pt x="445597" y="366132"/>
                    </a:lnTo>
                    <a:lnTo>
                      <a:pt x="378757" y="430001"/>
                    </a:lnTo>
                    <a:cubicBezTo>
                      <a:pt x="330484" y="392868"/>
                      <a:pt x="263645" y="392868"/>
                      <a:pt x="215372" y="430001"/>
                    </a:cubicBezTo>
                    <a:lnTo>
                      <a:pt x="148532" y="366132"/>
                    </a:lnTo>
                    <a:lnTo>
                      <a:pt x="148532" y="118826"/>
                    </a:lnTo>
                    <a:close/>
                    <a:moveTo>
                      <a:pt x="490157" y="138878"/>
                    </a:moveTo>
                    <a:lnTo>
                      <a:pt x="490157" y="74266"/>
                    </a:lnTo>
                    <a:lnTo>
                      <a:pt x="386184" y="74266"/>
                    </a:lnTo>
                    <a:lnTo>
                      <a:pt x="297065" y="0"/>
                    </a:lnTo>
                    <a:lnTo>
                      <a:pt x="207945" y="74266"/>
                    </a:lnTo>
                    <a:lnTo>
                      <a:pt x="103973" y="74266"/>
                    </a:lnTo>
                    <a:lnTo>
                      <a:pt x="103973" y="139620"/>
                    </a:lnTo>
                    <a:lnTo>
                      <a:pt x="0" y="238394"/>
                    </a:lnTo>
                    <a:lnTo>
                      <a:pt x="0" y="653542"/>
                    </a:lnTo>
                    <a:lnTo>
                      <a:pt x="594129" y="653542"/>
                    </a:lnTo>
                    <a:lnTo>
                      <a:pt x="594129" y="238394"/>
                    </a:lnTo>
                    <a:lnTo>
                      <a:pt x="490157" y="138878"/>
                    </a:lnTo>
                    <a:close/>
                  </a:path>
                </a:pathLst>
              </a:custGeom>
              <a:solidFill>
                <a:schemeClr val="accent2"/>
              </a:solidFill>
              <a:ln w="7342"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196D5ABC-CAB3-4B9A-BF87-98DDB0D4252F}"/>
                  </a:ext>
                </a:extLst>
              </p:cNvPr>
              <p:cNvSpPr/>
              <p:nvPr/>
            </p:nvSpPr>
            <p:spPr>
              <a:xfrm>
                <a:off x="3021402" y="1416236"/>
                <a:ext cx="193101" cy="194577"/>
              </a:xfrm>
              <a:custGeom>
                <a:avLst/>
                <a:gdLst>
                  <a:gd name="connsiteX0" fmla="*/ 95813 w 193101"/>
                  <a:gd name="connsiteY0" fmla="*/ 122539 h 194577"/>
                  <a:gd name="connsiteX1" fmla="*/ 72048 w 193101"/>
                  <a:gd name="connsiteY1" fmla="*/ 98774 h 194577"/>
                  <a:gd name="connsiteX2" fmla="*/ 95813 w 193101"/>
                  <a:gd name="connsiteY2" fmla="*/ 75009 h 194577"/>
                  <a:gd name="connsiteX3" fmla="*/ 119578 w 193101"/>
                  <a:gd name="connsiteY3" fmla="*/ 98774 h 194577"/>
                  <a:gd name="connsiteX4" fmla="*/ 95813 w 193101"/>
                  <a:gd name="connsiteY4" fmla="*/ 122539 h 194577"/>
                  <a:gd name="connsiteX5" fmla="*/ 95813 w 193101"/>
                  <a:gd name="connsiteY5" fmla="*/ 194577 h 194577"/>
                  <a:gd name="connsiteX6" fmla="*/ 144086 w 193101"/>
                  <a:gd name="connsiteY6" fmla="*/ 182695 h 194577"/>
                  <a:gd name="connsiteX7" fmla="*/ 149284 w 193101"/>
                  <a:gd name="connsiteY7" fmla="*/ 165614 h 194577"/>
                  <a:gd name="connsiteX8" fmla="*/ 132203 w 193101"/>
                  <a:gd name="connsiteY8" fmla="*/ 160415 h 194577"/>
                  <a:gd name="connsiteX9" fmla="*/ 95813 w 193101"/>
                  <a:gd name="connsiteY9" fmla="*/ 169327 h 194577"/>
                  <a:gd name="connsiteX10" fmla="*/ 24517 w 193101"/>
                  <a:gd name="connsiteY10" fmla="*/ 97289 h 194577"/>
                  <a:gd name="connsiteX11" fmla="*/ 96555 w 193101"/>
                  <a:gd name="connsiteY11" fmla="*/ 25251 h 194577"/>
                  <a:gd name="connsiteX12" fmla="*/ 168594 w 193101"/>
                  <a:gd name="connsiteY12" fmla="*/ 97289 h 194577"/>
                  <a:gd name="connsiteX13" fmla="*/ 168594 w 193101"/>
                  <a:gd name="connsiteY13" fmla="*/ 121054 h 194577"/>
                  <a:gd name="connsiteX14" fmla="*/ 144828 w 193101"/>
                  <a:gd name="connsiteY14" fmla="*/ 97289 h 194577"/>
                  <a:gd name="connsiteX15" fmla="*/ 105467 w 193101"/>
                  <a:gd name="connsiteY15" fmla="*/ 49016 h 194577"/>
                  <a:gd name="connsiteX16" fmla="*/ 51253 w 193101"/>
                  <a:gd name="connsiteY16" fmla="*/ 78722 h 194577"/>
                  <a:gd name="connsiteX17" fmla="*/ 71305 w 193101"/>
                  <a:gd name="connsiteY17" fmla="*/ 137392 h 194577"/>
                  <a:gd name="connsiteX18" fmla="*/ 132946 w 193101"/>
                  <a:gd name="connsiteY18" fmla="*/ 127738 h 194577"/>
                  <a:gd name="connsiteX19" fmla="*/ 169336 w 193101"/>
                  <a:gd name="connsiteY19" fmla="*/ 144076 h 194577"/>
                  <a:gd name="connsiteX20" fmla="*/ 193101 w 193101"/>
                  <a:gd name="connsiteY20" fmla="*/ 120311 h 194577"/>
                  <a:gd name="connsiteX21" fmla="*/ 193101 w 193101"/>
                  <a:gd name="connsiteY21" fmla="*/ 96546 h 194577"/>
                  <a:gd name="connsiteX22" fmla="*/ 96555 w 193101"/>
                  <a:gd name="connsiteY22" fmla="*/ 0 h 194577"/>
                  <a:gd name="connsiteX23" fmla="*/ 9 w 193101"/>
                  <a:gd name="connsiteY23" fmla="*/ 96546 h 194577"/>
                  <a:gd name="connsiteX24" fmla="*/ 95813 w 193101"/>
                  <a:gd name="connsiteY24" fmla="*/ 194577 h 19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101" h="194577">
                    <a:moveTo>
                      <a:pt x="95813" y="122539"/>
                    </a:moveTo>
                    <a:cubicBezTo>
                      <a:pt x="82445" y="122539"/>
                      <a:pt x="72048" y="111399"/>
                      <a:pt x="72048" y="98774"/>
                    </a:cubicBezTo>
                    <a:cubicBezTo>
                      <a:pt x="72048" y="85406"/>
                      <a:pt x="83188" y="75009"/>
                      <a:pt x="95813" y="75009"/>
                    </a:cubicBezTo>
                    <a:cubicBezTo>
                      <a:pt x="109181" y="75009"/>
                      <a:pt x="119578" y="85406"/>
                      <a:pt x="119578" y="98774"/>
                    </a:cubicBezTo>
                    <a:cubicBezTo>
                      <a:pt x="119578" y="112142"/>
                      <a:pt x="109181" y="122539"/>
                      <a:pt x="95813" y="122539"/>
                    </a:cubicBezTo>
                    <a:close/>
                    <a:moveTo>
                      <a:pt x="95813" y="194577"/>
                    </a:moveTo>
                    <a:cubicBezTo>
                      <a:pt x="112894" y="194577"/>
                      <a:pt x="129233" y="190121"/>
                      <a:pt x="144086" y="182695"/>
                    </a:cubicBezTo>
                    <a:cubicBezTo>
                      <a:pt x="150027" y="178981"/>
                      <a:pt x="152255" y="171555"/>
                      <a:pt x="149284" y="165614"/>
                    </a:cubicBezTo>
                    <a:cubicBezTo>
                      <a:pt x="145571" y="159672"/>
                      <a:pt x="138145" y="157444"/>
                      <a:pt x="132203" y="160415"/>
                    </a:cubicBezTo>
                    <a:cubicBezTo>
                      <a:pt x="121063" y="166356"/>
                      <a:pt x="108438" y="169327"/>
                      <a:pt x="95813" y="169327"/>
                    </a:cubicBezTo>
                    <a:cubicBezTo>
                      <a:pt x="56452" y="169327"/>
                      <a:pt x="23775" y="136650"/>
                      <a:pt x="24517" y="97289"/>
                    </a:cubicBezTo>
                    <a:cubicBezTo>
                      <a:pt x="24517" y="57928"/>
                      <a:pt x="57194" y="25251"/>
                      <a:pt x="96555" y="25251"/>
                    </a:cubicBezTo>
                    <a:cubicBezTo>
                      <a:pt x="135917" y="25251"/>
                      <a:pt x="168594" y="57185"/>
                      <a:pt x="168594" y="97289"/>
                    </a:cubicBezTo>
                    <a:lnTo>
                      <a:pt x="168594" y="121054"/>
                    </a:lnTo>
                    <a:cubicBezTo>
                      <a:pt x="155226" y="121054"/>
                      <a:pt x="144828" y="110657"/>
                      <a:pt x="144828" y="97289"/>
                    </a:cubicBezTo>
                    <a:cubicBezTo>
                      <a:pt x="144828" y="73523"/>
                      <a:pt x="128490" y="53472"/>
                      <a:pt x="105467" y="49016"/>
                    </a:cubicBezTo>
                    <a:cubicBezTo>
                      <a:pt x="82445" y="44560"/>
                      <a:pt x="59422" y="57185"/>
                      <a:pt x="51253" y="78722"/>
                    </a:cubicBezTo>
                    <a:cubicBezTo>
                      <a:pt x="43084" y="100259"/>
                      <a:pt x="51253" y="125510"/>
                      <a:pt x="71305" y="137392"/>
                    </a:cubicBezTo>
                    <a:cubicBezTo>
                      <a:pt x="91357" y="149275"/>
                      <a:pt x="117350" y="145562"/>
                      <a:pt x="132946" y="127738"/>
                    </a:cubicBezTo>
                    <a:cubicBezTo>
                      <a:pt x="141858" y="138135"/>
                      <a:pt x="155226" y="144076"/>
                      <a:pt x="169336" y="144076"/>
                    </a:cubicBezTo>
                    <a:cubicBezTo>
                      <a:pt x="182704" y="144076"/>
                      <a:pt x="193101" y="133679"/>
                      <a:pt x="193101" y="120311"/>
                    </a:cubicBezTo>
                    <a:lnTo>
                      <a:pt x="193101" y="96546"/>
                    </a:lnTo>
                    <a:cubicBezTo>
                      <a:pt x="193101" y="43074"/>
                      <a:pt x="150027" y="0"/>
                      <a:pt x="96555" y="0"/>
                    </a:cubicBezTo>
                    <a:cubicBezTo>
                      <a:pt x="43084" y="0"/>
                      <a:pt x="9" y="43074"/>
                      <a:pt x="9" y="96546"/>
                    </a:cubicBezTo>
                    <a:cubicBezTo>
                      <a:pt x="-733" y="150760"/>
                      <a:pt x="42341" y="193835"/>
                      <a:pt x="95813" y="194577"/>
                    </a:cubicBezTo>
                    <a:close/>
                  </a:path>
                </a:pathLst>
              </a:custGeom>
              <a:solidFill>
                <a:schemeClr val="accent2"/>
              </a:solidFill>
              <a:ln w="7342" cap="flat">
                <a:noFill/>
                <a:prstDash val="solid"/>
                <a:miter/>
              </a:ln>
            </p:spPr>
            <p:txBody>
              <a:bodyPr rtlCol="0" anchor="ctr"/>
              <a:lstStyle/>
              <a:p>
                <a:endParaRPr lang="de-DE"/>
              </a:p>
            </p:txBody>
          </p:sp>
        </p:grpSp>
        <p:sp>
          <p:nvSpPr>
            <p:cNvPr id="6" name="Textfeld 5">
              <a:extLst>
                <a:ext uri="{FF2B5EF4-FFF2-40B4-BE49-F238E27FC236}">
                  <a16:creationId xmlns:a16="http://schemas.microsoft.com/office/drawing/2014/main" id="{6179E4AA-3BC6-4CD6-B59A-A7082FC51FF4}"/>
                </a:ext>
              </a:extLst>
            </p:cNvPr>
            <p:cNvSpPr txBox="1"/>
            <p:nvPr/>
          </p:nvSpPr>
          <p:spPr>
            <a:xfrm>
              <a:off x="3574415" y="1297604"/>
              <a:ext cx="331307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000000"/>
                  </a:solidFill>
                  <a:effectLst/>
                  <a:uFillTx/>
                  <a:latin typeface="+mj-lt"/>
                  <a:ea typeface="+mn-ea"/>
                  <a:cs typeface="+mn-cs"/>
                  <a:sym typeface="Helvetica"/>
                </a:rPr>
                <a:t>Send a </a:t>
              </a:r>
              <a:r>
                <a:rPr kumimoji="0" lang="de-DE" sz="1200" b="1" i="0" u="none" strike="noStrike" cap="none" spc="0" normalizeH="0" baseline="0" dirty="0" err="1">
                  <a:ln>
                    <a:noFill/>
                  </a:ln>
                  <a:solidFill>
                    <a:srgbClr val="000000"/>
                  </a:solidFill>
                  <a:effectLst/>
                  <a:uFillTx/>
                  <a:latin typeface="+mj-lt"/>
                  <a:ea typeface="+mn-ea"/>
                  <a:cs typeface="+mn-cs"/>
                  <a:sym typeface="Helvetica"/>
                </a:rPr>
                <a:t>copy</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both</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sides</a:t>
              </a:r>
              <a:r>
                <a:rPr lang="de-DE" sz="1200" dirty="0">
                  <a:latin typeface="+mj-lt"/>
                </a:rPr>
                <a:t>)</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of</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your</a:t>
              </a:r>
              <a:r>
                <a:rPr kumimoji="0" lang="de-DE" sz="1200" b="0" i="0" u="none" strike="noStrike" cap="none" spc="0" normalizeH="0" baseline="0" dirty="0">
                  <a:ln>
                    <a:noFill/>
                  </a:ln>
                  <a:solidFill>
                    <a:srgbClr val="000000"/>
                  </a:solidFill>
                  <a:effectLst/>
                  <a:uFillTx/>
                  <a:latin typeface="+mj-lt"/>
                  <a:ea typeface="+mn-ea"/>
                  <a:cs typeface="+mn-cs"/>
                  <a:sym typeface="Helvetica"/>
                </a:rPr>
                <a:t> EHIC/ AT11/ Private </a:t>
              </a:r>
              <a:r>
                <a:rPr kumimoji="0" lang="de-DE" sz="1200" b="0" i="0" u="none" strike="noStrike" cap="none" spc="0" normalizeH="0" baseline="0" dirty="0" err="1">
                  <a:ln>
                    <a:noFill/>
                  </a:ln>
                  <a:solidFill>
                    <a:srgbClr val="000000"/>
                  </a:solidFill>
                  <a:effectLst/>
                  <a:uFillTx/>
                  <a:latin typeface="+mj-lt"/>
                  <a:ea typeface="+mn-ea"/>
                  <a:cs typeface="+mn-cs"/>
                  <a:sym typeface="Helvetica"/>
                </a:rPr>
                <a:t>health</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insurance</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to</a:t>
              </a:r>
              <a:r>
                <a:rPr kumimoji="0" lang="de-DE" sz="1200" b="0" i="0" u="none" strike="noStrike" cap="none" spc="0" normalizeH="0" baseline="0" dirty="0">
                  <a:ln>
                    <a:noFill/>
                  </a:ln>
                  <a:solidFill>
                    <a:srgbClr val="000000"/>
                  </a:solidFill>
                  <a:effectLst/>
                  <a:uFillTx/>
                  <a:latin typeface="+mj-lt"/>
                  <a:ea typeface="+mn-ea"/>
                  <a:cs typeface="+mn-cs"/>
                  <a:sym typeface="Helvetica"/>
                </a:rPr>
                <a:t> a </a:t>
              </a:r>
              <a:r>
                <a:rPr kumimoji="0" lang="de-DE" sz="1200" b="0" i="0" u="none" strike="noStrike" cap="none" spc="0" normalizeH="0" baseline="0" dirty="0" err="1">
                  <a:ln>
                    <a:noFill/>
                  </a:ln>
                  <a:solidFill>
                    <a:srgbClr val="000000"/>
                  </a:solidFill>
                  <a:effectLst/>
                  <a:uFillTx/>
                  <a:latin typeface="+mj-lt"/>
                  <a:ea typeface="+mn-ea"/>
                  <a:cs typeface="+mn-cs"/>
                  <a:sym typeface="Helvetica"/>
                </a:rPr>
                <a:t>statutory</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health</a:t>
              </a:r>
              <a:r>
                <a:rPr kumimoji="0" lang="de-DE" sz="1200" b="0" i="0" u="none" strike="noStrike" cap="none" spc="0" normalizeH="0" baseline="0" dirty="0">
                  <a:ln>
                    <a:noFill/>
                  </a:ln>
                  <a:solidFill>
                    <a:srgbClr val="000000"/>
                  </a:solidFill>
                  <a:effectLst/>
                  <a:uFillTx/>
                  <a:latin typeface="+mj-lt"/>
                  <a:ea typeface="+mn-ea"/>
                  <a:cs typeface="+mn-cs"/>
                  <a:sym typeface="Helvetica"/>
                </a:rPr>
                <a:t> Insurance Provider</a:t>
              </a:r>
            </a:p>
          </p:txBody>
        </p:sp>
        <p:sp>
          <p:nvSpPr>
            <p:cNvPr id="26" name="Textfeld 25">
              <a:extLst>
                <a:ext uri="{FF2B5EF4-FFF2-40B4-BE49-F238E27FC236}">
                  <a16:creationId xmlns:a16="http://schemas.microsoft.com/office/drawing/2014/main" id="{9B7A483E-D341-4A48-BF4A-4A97B388B421}"/>
                </a:ext>
              </a:extLst>
            </p:cNvPr>
            <p:cNvSpPr txBox="1"/>
            <p:nvPr/>
          </p:nvSpPr>
          <p:spPr>
            <a:xfrm>
              <a:off x="3608181" y="2115976"/>
              <a:ext cx="331307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n-ea"/>
                  <a:cs typeface="+mn-cs"/>
                  <a:sym typeface="Helvetica"/>
                </a:rPr>
                <a:t>conclude an insurance contract with a German statutory health insurance company</a:t>
              </a:r>
              <a:endParaRPr kumimoji="0" lang="de-DE" sz="1200" b="0" i="0" u="none" strike="noStrike" cap="none" spc="0" normalizeH="0" baseline="0" dirty="0">
                <a:ln>
                  <a:noFill/>
                </a:ln>
                <a:solidFill>
                  <a:srgbClr val="000000"/>
                </a:solidFill>
                <a:effectLst/>
                <a:uFillTx/>
                <a:latin typeface="+mj-lt"/>
                <a:ea typeface="+mn-ea"/>
                <a:cs typeface="+mn-cs"/>
                <a:sym typeface="Helvetica"/>
              </a:endParaRPr>
            </a:p>
          </p:txBody>
        </p:sp>
        <p:sp>
          <p:nvSpPr>
            <p:cNvPr id="27" name="Textfeld 26">
              <a:extLst>
                <a:ext uri="{FF2B5EF4-FFF2-40B4-BE49-F238E27FC236}">
                  <a16:creationId xmlns:a16="http://schemas.microsoft.com/office/drawing/2014/main" id="{57E85E0C-D2BA-43BD-B60D-EC80D950C036}"/>
                </a:ext>
              </a:extLst>
            </p:cNvPr>
            <p:cNvSpPr txBox="1"/>
            <p:nvPr/>
          </p:nvSpPr>
          <p:spPr>
            <a:xfrm>
              <a:off x="3625002" y="1882882"/>
              <a:ext cx="323365"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200" b="1" i="0" u="none" strike="noStrike" cap="none" spc="0" normalizeH="0" baseline="0" dirty="0" err="1">
                  <a:ln>
                    <a:noFill/>
                  </a:ln>
                  <a:solidFill>
                    <a:srgbClr val="000000"/>
                  </a:solidFill>
                  <a:effectLst/>
                  <a:uFillTx/>
                  <a:latin typeface="+mj-lt"/>
                  <a:ea typeface="+mn-ea"/>
                  <a:cs typeface="+mn-cs"/>
                  <a:sym typeface="Helvetica"/>
                </a:rPr>
                <a:t>or</a:t>
              </a:r>
              <a:endParaRPr kumimoji="0" lang="de-DE" sz="1200" b="1" i="0" u="none" strike="noStrike" cap="none" spc="0" normalizeH="0" baseline="0" dirty="0">
                <a:ln>
                  <a:noFill/>
                </a:ln>
                <a:solidFill>
                  <a:srgbClr val="000000"/>
                </a:solidFill>
                <a:effectLst/>
                <a:uFillTx/>
                <a:latin typeface="+mj-lt"/>
                <a:ea typeface="+mn-ea"/>
                <a:cs typeface="+mn-cs"/>
                <a:sym typeface="Helvetica"/>
              </a:endParaRPr>
            </a:p>
          </p:txBody>
        </p:sp>
      </p:grpSp>
      <p:pic>
        <p:nvPicPr>
          <p:cNvPr id="28" name="Grafik 27" descr="Pfeil mit einer Linie: Kurve gegen den Uhrzeigersinn mit einfarbiger Füllung">
            <a:extLst>
              <a:ext uri="{FF2B5EF4-FFF2-40B4-BE49-F238E27FC236}">
                <a16:creationId xmlns:a16="http://schemas.microsoft.com/office/drawing/2014/main" id="{B64F901B-6BDB-4E20-A5DB-C173D9022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867153">
            <a:off x="903442" y="2624257"/>
            <a:ext cx="914400" cy="914400"/>
          </a:xfrm>
          <a:prstGeom prst="rect">
            <a:avLst/>
          </a:prstGeom>
        </p:spPr>
      </p:pic>
      <p:sp>
        <p:nvSpPr>
          <p:cNvPr id="29" name="Textfeld 28">
            <a:extLst>
              <a:ext uri="{FF2B5EF4-FFF2-40B4-BE49-F238E27FC236}">
                <a16:creationId xmlns:a16="http://schemas.microsoft.com/office/drawing/2014/main" id="{598AC575-EB76-4343-8603-5ECBA34840CC}"/>
              </a:ext>
            </a:extLst>
          </p:cNvPr>
          <p:cNvSpPr txBox="1"/>
          <p:nvPr/>
        </p:nvSpPr>
        <p:spPr>
          <a:xfrm>
            <a:off x="539599" y="3372712"/>
            <a:ext cx="131380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000000"/>
                </a:solidFill>
                <a:effectLst/>
                <a:uFillTx/>
                <a:latin typeface="+mj-lt"/>
                <a:ea typeface="+mn-ea"/>
                <a:cs typeface="+mn-cs"/>
                <a:sym typeface="Helvetica"/>
              </a:rPr>
              <a:t>Ask </a:t>
            </a:r>
            <a:r>
              <a:rPr kumimoji="0" lang="de-DE" sz="1200" b="0" i="0" u="none" strike="noStrike" cap="none" spc="0" normalizeH="0" baseline="0" dirty="0" err="1">
                <a:ln>
                  <a:noFill/>
                </a:ln>
                <a:solidFill>
                  <a:srgbClr val="000000"/>
                </a:solidFill>
                <a:effectLst/>
                <a:uFillTx/>
                <a:latin typeface="+mj-lt"/>
                <a:ea typeface="+mn-ea"/>
                <a:cs typeface="+mn-cs"/>
                <a:sym typeface="Helvetica"/>
              </a:rPr>
              <a:t>for</a:t>
            </a:r>
            <a:br>
              <a:rPr kumimoji="0" lang="de-DE" sz="1200" b="0" i="0" u="none" strike="noStrike" cap="none" spc="0" normalizeH="0" baseline="0" dirty="0">
                <a:ln>
                  <a:noFill/>
                </a:ln>
                <a:solidFill>
                  <a:srgbClr val="000000"/>
                </a:solidFill>
                <a:effectLst/>
                <a:uFillTx/>
                <a:latin typeface="+mj-lt"/>
                <a:ea typeface="+mn-ea"/>
                <a:cs typeface="+mn-cs"/>
                <a:sym typeface="Helvetica"/>
              </a:rPr>
            </a:br>
            <a:r>
              <a:rPr kumimoji="0" lang="de-DE" sz="1200" b="0" i="0" u="none" strike="noStrike" cap="none" spc="0" normalizeH="0" baseline="0" dirty="0">
                <a:ln>
                  <a:noFill/>
                </a:ln>
                <a:solidFill>
                  <a:srgbClr val="000000"/>
                </a:solidFill>
                <a:effectLst/>
                <a:uFillTx/>
                <a:latin typeface="+mj-lt"/>
                <a:ea typeface="+mn-ea"/>
                <a:cs typeface="+mn-cs"/>
                <a:sym typeface="Helvetica"/>
              </a:rPr>
              <a:t> M10</a:t>
            </a:r>
          </a:p>
        </p:txBody>
      </p:sp>
      <p:pic>
        <p:nvPicPr>
          <p:cNvPr id="31" name="Grafik 30" descr="Ausrufezeichen mit einfarbiger Füllung">
            <a:extLst>
              <a:ext uri="{FF2B5EF4-FFF2-40B4-BE49-F238E27FC236}">
                <a16:creationId xmlns:a16="http://schemas.microsoft.com/office/drawing/2014/main" id="{DDC46FB4-B6AC-4EDC-9497-CA7FB68F85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96" y="3247310"/>
            <a:ext cx="732762" cy="732762"/>
          </a:xfrm>
          <a:prstGeom prst="rect">
            <a:avLst/>
          </a:prstGeom>
        </p:spPr>
      </p:pic>
      <p:pic>
        <p:nvPicPr>
          <p:cNvPr id="33" name="Grafik 32" descr="Pfeil mit einer Linie: Kurve im Uhrzeigersinn mit einfarbiger Füllung">
            <a:extLst>
              <a:ext uri="{FF2B5EF4-FFF2-40B4-BE49-F238E27FC236}">
                <a16:creationId xmlns:a16="http://schemas.microsoft.com/office/drawing/2014/main" id="{3731F540-85DE-45F7-AC89-DE9A64F157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7029275">
            <a:off x="5912002" y="2685884"/>
            <a:ext cx="914400" cy="914400"/>
          </a:xfrm>
          <a:prstGeom prst="rect">
            <a:avLst/>
          </a:prstGeom>
        </p:spPr>
      </p:pic>
      <p:pic>
        <p:nvPicPr>
          <p:cNvPr id="43" name="Grafik 42">
            <a:extLst>
              <a:ext uri="{FF2B5EF4-FFF2-40B4-BE49-F238E27FC236}">
                <a16:creationId xmlns:a16="http://schemas.microsoft.com/office/drawing/2014/main" id="{27454FB3-445A-4C43-8C61-31D771ADA726}"/>
              </a:ext>
            </a:extLst>
          </p:cNvPr>
          <p:cNvPicPr>
            <a:picLocks noChangeAspect="1"/>
          </p:cNvPicPr>
          <p:nvPr/>
        </p:nvPicPr>
        <p:blipFill>
          <a:blip r:embed="rId14"/>
          <a:stretch>
            <a:fillRect/>
          </a:stretch>
        </p:blipFill>
        <p:spPr>
          <a:xfrm>
            <a:off x="7019583" y="2806889"/>
            <a:ext cx="1183819" cy="1096590"/>
          </a:xfrm>
          <a:prstGeom prst="rect">
            <a:avLst/>
          </a:prstGeom>
        </p:spPr>
      </p:pic>
      <p:sp>
        <p:nvSpPr>
          <p:cNvPr id="44" name="Textfeld 43">
            <a:extLst>
              <a:ext uri="{FF2B5EF4-FFF2-40B4-BE49-F238E27FC236}">
                <a16:creationId xmlns:a16="http://schemas.microsoft.com/office/drawing/2014/main" id="{63A7D331-02F8-40E6-BACC-CDFF7DF58EC0}"/>
              </a:ext>
            </a:extLst>
          </p:cNvPr>
          <p:cNvSpPr txBox="1"/>
          <p:nvPr/>
        </p:nvSpPr>
        <p:spPr>
          <a:xfrm>
            <a:off x="6802721" y="3915233"/>
            <a:ext cx="175703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Helvetica"/>
              </a:rPr>
              <a:t>As soon as UDE receive the confirmation, the enrollment can proceed</a:t>
            </a:r>
            <a:endParaRPr kumimoji="0" lang="de-DE" sz="1200" b="0" i="0" u="none" strike="noStrike" cap="none" spc="0" normalizeH="0" baseline="0" dirty="0">
              <a:ln>
                <a:noFill/>
              </a:ln>
              <a:solidFill>
                <a:srgbClr val="000000"/>
              </a:solidFill>
              <a:effectLst/>
              <a:uFillTx/>
              <a:latin typeface="+mn-lt"/>
              <a:ea typeface="+mn-ea"/>
              <a:cs typeface="+mn-cs"/>
              <a:sym typeface="Helvetica"/>
            </a:endParaRPr>
          </a:p>
        </p:txBody>
      </p:sp>
      <p:pic>
        <p:nvPicPr>
          <p:cNvPr id="48" name="Grafik 47" descr="Abschlusshut mit einfarbiger Füllung">
            <a:extLst>
              <a:ext uri="{FF2B5EF4-FFF2-40B4-BE49-F238E27FC236}">
                <a16:creationId xmlns:a16="http://schemas.microsoft.com/office/drawing/2014/main" id="{722DEBA2-AB0B-40AB-941B-10A3712AA6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54292" y="4400380"/>
            <a:ext cx="914400" cy="914400"/>
          </a:xfrm>
          <a:prstGeom prst="rect">
            <a:avLst/>
          </a:prstGeom>
        </p:spPr>
      </p:pic>
      <p:sp>
        <p:nvSpPr>
          <p:cNvPr id="54" name="Textfeld 53">
            <a:extLst>
              <a:ext uri="{FF2B5EF4-FFF2-40B4-BE49-F238E27FC236}">
                <a16:creationId xmlns:a16="http://schemas.microsoft.com/office/drawing/2014/main" id="{6FA5341B-9BBE-46FB-91CB-4DEB74F2E6C1}"/>
              </a:ext>
            </a:extLst>
          </p:cNvPr>
          <p:cNvSpPr txBox="1"/>
          <p:nvPr/>
        </p:nvSpPr>
        <p:spPr>
          <a:xfrm rot="849258">
            <a:off x="6389675" y="5426927"/>
            <a:ext cx="131380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000000"/>
                </a:solidFill>
                <a:effectLst/>
                <a:uFillTx/>
                <a:latin typeface="+mj-lt"/>
                <a:ea typeface="+mn-ea"/>
                <a:cs typeface="+mn-cs"/>
                <a:sym typeface="Helvetica"/>
              </a:rPr>
              <a:t>UDE </a:t>
            </a:r>
            <a:r>
              <a:rPr kumimoji="0" lang="de-DE" sz="1200" b="0" i="0" u="none" strike="noStrike" cap="none" spc="0" normalizeH="0" baseline="0" dirty="0" err="1">
                <a:ln>
                  <a:noFill/>
                </a:ln>
                <a:solidFill>
                  <a:srgbClr val="000000"/>
                </a:solidFill>
                <a:effectLst/>
                <a:uFillTx/>
                <a:latin typeface="+mj-lt"/>
                <a:ea typeface="+mn-ea"/>
                <a:cs typeface="+mn-cs"/>
                <a:sym typeface="Helvetica"/>
              </a:rPr>
              <a:t>sends</a:t>
            </a:r>
            <a:r>
              <a:rPr kumimoji="0" lang="de-DE" sz="1200" b="0" i="0" u="none" strike="noStrike" cap="none" spc="0" normalizeH="0" baseline="0" dirty="0">
                <a:ln>
                  <a:noFill/>
                </a:ln>
                <a:solidFill>
                  <a:srgbClr val="000000"/>
                </a:solidFill>
                <a:effectLst/>
                <a:uFillTx/>
                <a:latin typeface="+mj-lt"/>
                <a:ea typeface="+mn-ea"/>
                <a:cs typeface="+mn-cs"/>
                <a:sym typeface="Helvetica"/>
              </a:rPr>
              <a:t> a </a:t>
            </a:r>
            <a:r>
              <a:rPr kumimoji="0" lang="de-DE" sz="1200" b="0" i="0" u="none" strike="noStrike" cap="none" spc="0" normalizeH="0" baseline="0" dirty="0" err="1">
                <a:ln>
                  <a:noFill/>
                </a:ln>
                <a:solidFill>
                  <a:srgbClr val="000000"/>
                </a:solidFill>
                <a:effectLst/>
                <a:uFillTx/>
                <a:latin typeface="+mj-lt"/>
                <a:ea typeface="+mn-ea"/>
                <a:cs typeface="+mn-cs"/>
                <a:sym typeface="Helvetica"/>
              </a:rPr>
              <a:t>confirmation</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of</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enrolment</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to</a:t>
            </a:r>
            <a:r>
              <a:rPr kumimoji="0" lang="de-DE" sz="1200" b="0" i="0" u="none" strike="noStrike" cap="none" spc="0" normalizeH="0" baseline="0" dirty="0">
                <a:ln>
                  <a:noFill/>
                </a:ln>
                <a:solidFill>
                  <a:srgbClr val="000000"/>
                </a:solidFill>
                <a:effectLst/>
                <a:uFillTx/>
                <a:latin typeface="+mj-lt"/>
                <a:ea typeface="+mn-ea"/>
                <a:cs typeface="+mn-cs"/>
                <a:sym typeface="Helvetica"/>
              </a:rPr>
              <a:t> Krankenkasse</a:t>
            </a:r>
          </a:p>
        </p:txBody>
      </p:sp>
      <p:sp>
        <p:nvSpPr>
          <p:cNvPr id="55" name="Textfeld 54">
            <a:extLst>
              <a:ext uri="{FF2B5EF4-FFF2-40B4-BE49-F238E27FC236}">
                <a16:creationId xmlns:a16="http://schemas.microsoft.com/office/drawing/2014/main" id="{ACE15B78-DE33-421B-A2F6-A5F4FEE3CA31}"/>
              </a:ext>
            </a:extLst>
          </p:cNvPr>
          <p:cNvSpPr txBox="1"/>
          <p:nvPr/>
        </p:nvSpPr>
        <p:spPr>
          <a:xfrm>
            <a:off x="5329609" y="2100685"/>
            <a:ext cx="1313802"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de-DE" sz="1200" b="0" i="0" u="none" strike="noStrike" cap="none" spc="0" normalizeH="0" baseline="0" dirty="0">
                <a:ln>
                  <a:noFill/>
                </a:ln>
                <a:solidFill>
                  <a:srgbClr val="000000"/>
                </a:solidFill>
                <a:effectLst/>
                <a:uFillTx/>
                <a:latin typeface="+mj-lt"/>
                <a:ea typeface="+mn-ea"/>
                <a:cs typeface="+mn-cs"/>
                <a:sym typeface="Helvetica"/>
              </a:rPr>
              <a:t>Sends</a:t>
            </a:r>
            <a:br>
              <a:rPr kumimoji="0" lang="de-DE" sz="1200" b="0" i="0" u="none" strike="noStrike" cap="none" spc="0" normalizeH="0" baseline="0" dirty="0">
                <a:ln>
                  <a:noFill/>
                </a:ln>
                <a:solidFill>
                  <a:srgbClr val="000000"/>
                </a:solidFill>
                <a:effectLst/>
                <a:uFillTx/>
                <a:latin typeface="+mj-lt"/>
                <a:ea typeface="+mn-ea"/>
                <a:cs typeface="+mn-cs"/>
                <a:sym typeface="Helvetica"/>
              </a:rPr>
            </a:br>
            <a:r>
              <a:rPr kumimoji="0" lang="de-DE" sz="1200" b="0" i="0" u="none" strike="noStrike" cap="none" spc="0" normalizeH="0" baseline="0" dirty="0">
                <a:ln>
                  <a:noFill/>
                </a:ln>
                <a:solidFill>
                  <a:srgbClr val="000000"/>
                </a:solidFill>
                <a:effectLst/>
                <a:uFillTx/>
                <a:latin typeface="+mj-lt"/>
                <a:ea typeface="+mn-ea"/>
                <a:cs typeface="+mn-cs"/>
                <a:sym typeface="Helvetica"/>
              </a:rPr>
              <a:t> M10 </a:t>
            </a:r>
            <a:r>
              <a:rPr kumimoji="0" lang="de-DE" sz="1200" b="0" i="0" u="none" strike="noStrike" cap="none" spc="0" normalizeH="0" baseline="0" dirty="0" err="1">
                <a:ln>
                  <a:noFill/>
                </a:ln>
                <a:solidFill>
                  <a:srgbClr val="000000"/>
                </a:solidFill>
                <a:effectLst/>
                <a:uFillTx/>
                <a:latin typeface="+mj-lt"/>
                <a:ea typeface="+mn-ea"/>
                <a:cs typeface="+mn-cs"/>
                <a:sym typeface="Helvetica"/>
              </a:rPr>
              <a:t>as</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confirmation</a:t>
            </a:r>
            <a:r>
              <a:rPr kumimoji="0" lang="de-DE" sz="1200" b="0" i="0" u="none" strike="noStrike" cap="none" spc="0" normalizeH="0" baseline="0" dirty="0">
                <a:ln>
                  <a:noFill/>
                </a:ln>
                <a:solidFill>
                  <a:srgbClr val="000000"/>
                </a:solidFill>
                <a:effectLst/>
                <a:uFillTx/>
                <a:latin typeface="+mj-lt"/>
                <a:ea typeface="+mn-ea"/>
                <a:cs typeface="+mn-cs"/>
                <a:sym typeface="Helvetica"/>
              </a:rPr>
              <a:t> </a:t>
            </a:r>
            <a:r>
              <a:rPr kumimoji="0" lang="de-DE" sz="1200" b="0" i="0" u="none" strike="noStrike" cap="none" spc="0" normalizeH="0" baseline="0" dirty="0" err="1">
                <a:ln>
                  <a:noFill/>
                </a:ln>
                <a:solidFill>
                  <a:srgbClr val="000000"/>
                </a:solidFill>
                <a:effectLst/>
                <a:uFillTx/>
                <a:latin typeface="+mj-lt"/>
                <a:ea typeface="+mn-ea"/>
                <a:cs typeface="+mn-cs"/>
                <a:sym typeface="Helvetica"/>
              </a:rPr>
              <a:t>of</a:t>
            </a:r>
            <a:r>
              <a:rPr kumimoji="0" lang="de-DE" sz="1200" b="0" i="0" u="none" strike="noStrike" cap="none" spc="0" normalizeH="0" baseline="0" dirty="0">
                <a:ln>
                  <a:noFill/>
                </a:ln>
                <a:solidFill>
                  <a:srgbClr val="000000"/>
                </a:solidFill>
                <a:effectLst/>
                <a:uFillTx/>
                <a:latin typeface="+mj-lt"/>
                <a:ea typeface="+mn-ea"/>
                <a:cs typeface="+mn-cs"/>
                <a:sym typeface="Helvetica"/>
              </a:rPr>
              <a:t> Insurance</a:t>
            </a:r>
          </a:p>
        </p:txBody>
      </p:sp>
      <p:pic>
        <p:nvPicPr>
          <p:cNvPr id="50" name="Grafik 49" descr="Pfeil mit einer Linie: Kurve im Uhrzeigersinn mit einfarbiger Füllung">
            <a:extLst>
              <a:ext uri="{FF2B5EF4-FFF2-40B4-BE49-F238E27FC236}">
                <a16:creationId xmlns:a16="http://schemas.microsoft.com/office/drawing/2014/main" id="{62F2A9AA-E042-4BEB-AEA4-EFA009E4B6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6581836">
            <a:off x="5867034" y="4689974"/>
            <a:ext cx="914091" cy="914091"/>
          </a:xfrm>
          <a:prstGeom prst="rect">
            <a:avLst/>
          </a:prstGeom>
        </p:spPr>
      </p:pic>
      <p:sp>
        <p:nvSpPr>
          <p:cNvPr id="52" name="Foliennummernplatzhalter 51">
            <a:extLst>
              <a:ext uri="{FF2B5EF4-FFF2-40B4-BE49-F238E27FC236}">
                <a16:creationId xmlns:a16="http://schemas.microsoft.com/office/drawing/2014/main" id="{ED8C5041-14C2-4EEE-895F-402FCEF9086D}"/>
              </a:ext>
            </a:extLst>
          </p:cNvPr>
          <p:cNvSpPr>
            <a:spLocks noGrp="1"/>
          </p:cNvSpPr>
          <p:nvPr>
            <p:ph type="sldNum" sz="quarter" idx="2"/>
          </p:nvPr>
        </p:nvSpPr>
        <p:spPr/>
        <p:txBody>
          <a:bodyPr/>
          <a:lstStyle/>
          <a:p>
            <a:fld id="{86CB4B4D-7CA3-9044-876B-883B54F8677D}" type="slidenum">
              <a:rPr lang="de-DE" smtClean="0"/>
              <a:t>16</a:t>
            </a:fld>
            <a:endParaRPr lang="de-DE"/>
          </a:p>
        </p:txBody>
      </p:sp>
    </p:spTree>
    <p:extLst>
      <p:ext uri="{BB962C8B-B14F-4D97-AF65-F5344CB8AC3E}">
        <p14:creationId xmlns:p14="http://schemas.microsoft.com/office/powerpoint/2010/main" val="31582013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err="1">
                <a:latin typeface="Calibri Light" panose="020F0302020204030204" pitchFamily="34" charset="0"/>
                <a:cs typeface="Calibri Light" panose="020F0302020204030204" pitchFamily="34" charset="0"/>
              </a:rPr>
              <a:t>Enrolment</a:t>
            </a:r>
            <a:r>
              <a:rPr lang="de-DE" b="0" dirty="0">
                <a:latin typeface="Calibri Light" panose="020F0302020204030204" pitchFamily="34" charset="0"/>
                <a:cs typeface="Calibri Light" panose="020F0302020204030204" pitchFamily="34" charset="0"/>
              </a:rPr>
              <a:t> &amp; Student </a:t>
            </a:r>
            <a:r>
              <a:rPr lang="de-DE" b="0" dirty="0" err="1">
                <a:latin typeface="Calibri Light" panose="020F0302020204030204" pitchFamily="34" charset="0"/>
                <a:cs typeface="Calibri Light" panose="020F0302020204030204" pitchFamily="34" charset="0"/>
              </a:rPr>
              <a:t>Contribution</a:t>
            </a:r>
            <a:r>
              <a:rPr lang="de-DE" b="0" dirty="0">
                <a:latin typeface="Calibri Light" panose="020F0302020204030204" pitchFamily="34" charset="0"/>
                <a:cs typeface="Calibri Light" panose="020F0302020204030204" pitchFamily="34" charset="0"/>
              </a:rPr>
              <a:t> Fee</a:t>
            </a:r>
            <a:endParaRPr b="0" dirty="0">
              <a:latin typeface="Calibri Light" panose="020F0302020204030204" pitchFamily="34" charset="0"/>
              <a:cs typeface="Calibri Light" panose="020F0302020204030204" pitchFamily="34" charset="0"/>
            </a:endParaRPr>
          </a:p>
        </p:txBody>
      </p:sp>
      <p:sp>
        <p:nvSpPr>
          <p:cNvPr id="12" name="Textfeld 11">
            <a:extLst>
              <a:ext uri="{FF2B5EF4-FFF2-40B4-BE49-F238E27FC236}">
                <a16:creationId xmlns:a16="http://schemas.microsoft.com/office/drawing/2014/main" id="{82AB921B-9C82-4F08-A9B6-981D591D4E90}"/>
              </a:ext>
            </a:extLst>
          </p:cNvPr>
          <p:cNvSpPr txBox="1"/>
          <p:nvPr/>
        </p:nvSpPr>
        <p:spPr>
          <a:xfrm>
            <a:off x="646366" y="1395357"/>
            <a:ext cx="7423068" cy="397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171450" indent="-171450">
              <a:buFont typeface="Arial" panose="020B0604020202020204" pitchFamily="34" charset="0"/>
              <a:buChar char="•"/>
            </a:pPr>
            <a:r>
              <a:rPr lang="en-US" dirty="0">
                <a:latin typeface="+mj-lt"/>
              </a:rPr>
              <a:t>We typically need 14 days to process your enrolment after we receive the digital confirmation, so please arrange the confirmation of your health insurance as soon as possible </a:t>
            </a:r>
            <a:r>
              <a:rPr lang="en-US" dirty="0">
                <a:solidFill>
                  <a:srgbClr val="FF0000"/>
                </a:solidFill>
                <a:latin typeface="+mj-lt"/>
              </a:rPr>
              <a:t>Deadline: August 15</a:t>
            </a:r>
          </a:p>
          <a:p>
            <a:pPr marL="171450" indent="-171450">
              <a:buFont typeface="Arial" panose="020B0604020202020204" pitchFamily="34" charset="0"/>
              <a:buChar char="•"/>
            </a:pPr>
            <a:endParaRPr lang="en-US" dirty="0">
              <a:latin typeface="+mj-lt"/>
            </a:endParaRPr>
          </a:p>
          <a:p>
            <a:pPr marL="171450" indent="-171450">
              <a:buFont typeface="Arial" panose="020B0604020202020204" pitchFamily="34" charset="0"/>
              <a:buChar char="•"/>
            </a:pPr>
            <a:r>
              <a:rPr lang="en-US" dirty="0">
                <a:latin typeface="+mj-lt"/>
              </a:rPr>
              <a:t>We will contact you by the </a:t>
            </a:r>
            <a:r>
              <a:rPr lang="en-US" b="1" dirty="0">
                <a:latin typeface="+mj-lt"/>
              </a:rPr>
              <a:t>mid of September </a:t>
            </a:r>
            <a:r>
              <a:rPr lang="en-US" dirty="0">
                <a:latin typeface="+mj-lt"/>
              </a:rPr>
              <a:t>and send you an e-mail with the payment information a</a:t>
            </a:r>
            <a:r>
              <a:rPr lang="en-US" b="1" dirty="0">
                <a:latin typeface="+mj-lt"/>
              </a:rPr>
              <a:t>n</a:t>
            </a:r>
            <a:r>
              <a:rPr lang="en-US" dirty="0">
                <a:latin typeface="+mj-lt"/>
              </a:rPr>
              <a:t>d login data for your student account</a:t>
            </a:r>
          </a:p>
          <a:p>
            <a:pPr marL="171450" indent="-171450">
              <a:buFont typeface="Arial" panose="020B0604020202020204" pitchFamily="34" charset="0"/>
              <a:buChar char="•"/>
            </a:pPr>
            <a:endParaRPr lang="en-US" sz="1800" dirty="0">
              <a:latin typeface="+mj-lt"/>
            </a:endParaRPr>
          </a:p>
          <a:p>
            <a:pPr marL="171450" indent="-171450">
              <a:buFont typeface="Arial" panose="020B0604020202020204" pitchFamily="34" charset="0"/>
              <a:buChar char="•"/>
            </a:pPr>
            <a:r>
              <a:rPr lang="en-US" sz="1800" dirty="0">
                <a:latin typeface="+mj-lt"/>
              </a:rPr>
              <a:t>All students need to pay a semester contribution (approx. </a:t>
            </a:r>
            <a:r>
              <a:rPr lang="de-DE" b="1" i="0" dirty="0">
                <a:solidFill>
                  <a:srgbClr val="000000"/>
                </a:solidFill>
                <a:effectLst/>
                <a:latin typeface="Open Sans" panose="020B0606030504020204" pitchFamily="34" charset="0"/>
              </a:rPr>
              <a:t>349,80 € </a:t>
            </a:r>
            <a:r>
              <a:rPr lang="en-US" sz="1800" dirty="0">
                <a:latin typeface="+mj-lt"/>
              </a:rPr>
              <a:t>per semester). This is only payable via bank transfer </a:t>
            </a:r>
            <a:r>
              <a:rPr lang="en-US" sz="1800" u="sng" dirty="0">
                <a:latin typeface="+mj-lt"/>
              </a:rPr>
              <a:t>after you complete enrolment</a:t>
            </a:r>
            <a:r>
              <a:rPr lang="en-US" sz="1800" dirty="0">
                <a:latin typeface="+mj-lt"/>
              </a:rPr>
              <a:t>. It is not a tuition fee and ALL students (including Erasmus) have to pay.</a:t>
            </a:r>
          </a:p>
          <a:p>
            <a:pPr marL="171450" indent="-171450">
              <a:buFont typeface="Arial" panose="020B0604020202020204" pitchFamily="34" charset="0"/>
              <a:buChar char="•"/>
            </a:pPr>
            <a:endParaRPr lang="en-US" dirty="0">
              <a:latin typeface="+mj-lt"/>
            </a:endParaRPr>
          </a:p>
          <a:p>
            <a:pPr marL="171450" indent="-171450">
              <a:buFont typeface="Arial" panose="020B0604020202020204" pitchFamily="34" charset="0"/>
              <a:buChar char="•"/>
            </a:pPr>
            <a:r>
              <a:rPr lang="en-US" sz="1800" dirty="0">
                <a:latin typeface="+mj-lt"/>
              </a:rPr>
              <a:t>With the contribution fee you will also receive a semester ticket for public transport in whole Germany</a:t>
            </a:r>
          </a:p>
        </p:txBody>
      </p:sp>
      <p:pic>
        <p:nvPicPr>
          <p:cNvPr id="8" name="Grafik 7" descr="Münzen mit einfarbiger Füllung">
            <a:extLst>
              <a:ext uri="{FF2B5EF4-FFF2-40B4-BE49-F238E27FC236}">
                <a16:creationId xmlns:a16="http://schemas.microsoft.com/office/drawing/2014/main" id="{DB6A1820-1821-4095-9E8B-EB5ED6649C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2204" y="4161407"/>
            <a:ext cx="914400" cy="955442"/>
          </a:xfrm>
          <a:prstGeom prst="rect">
            <a:avLst/>
          </a:prstGeom>
        </p:spPr>
      </p:pic>
      <p:sp>
        <p:nvSpPr>
          <p:cNvPr id="10" name="Foliennummernplatzhalter 9">
            <a:extLst>
              <a:ext uri="{FF2B5EF4-FFF2-40B4-BE49-F238E27FC236}">
                <a16:creationId xmlns:a16="http://schemas.microsoft.com/office/drawing/2014/main" id="{5F726B8E-E827-4A0D-9A5B-46927E323A6A}"/>
              </a:ext>
            </a:extLst>
          </p:cNvPr>
          <p:cNvSpPr>
            <a:spLocks noGrp="1"/>
          </p:cNvSpPr>
          <p:nvPr>
            <p:ph type="sldNum" sz="quarter" idx="2"/>
          </p:nvPr>
        </p:nvSpPr>
        <p:spPr/>
        <p:txBody>
          <a:bodyPr/>
          <a:lstStyle/>
          <a:p>
            <a:fld id="{86CB4B4D-7CA3-9044-876B-883B54F8677D}" type="slidenum">
              <a:rPr lang="de-DE" smtClean="0"/>
              <a:t>17</a:t>
            </a:fld>
            <a:endParaRPr lang="de-DE"/>
          </a:p>
        </p:txBody>
      </p:sp>
    </p:spTree>
    <p:extLst>
      <p:ext uri="{BB962C8B-B14F-4D97-AF65-F5344CB8AC3E}">
        <p14:creationId xmlns:p14="http://schemas.microsoft.com/office/powerpoint/2010/main" val="25238286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9B9B5E97-C2F3-4EDB-BF07-7BAB289285E1}"/>
              </a:ext>
            </a:extLst>
          </p:cNvPr>
          <p:cNvSpPr/>
          <p:nvPr/>
        </p:nvSpPr>
        <p:spPr>
          <a:xfrm>
            <a:off x="4572000" y="3171039"/>
            <a:ext cx="4286774" cy="923326"/>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a:latin typeface="Calibri Light" panose="020F0302020204030204" pitchFamily="34" charset="0"/>
                <a:cs typeface="Calibri Light" panose="020F0302020204030204" pitchFamily="34" charset="0"/>
              </a:rPr>
              <a:t>Town Registration – EU </a:t>
            </a:r>
            <a:r>
              <a:rPr lang="de-DE" b="0" dirty="0" err="1">
                <a:latin typeface="Calibri Light" panose="020F0302020204030204" pitchFamily="34" charset="0"/>
                <a:cs typeface="Calibri Light" panose="020F0302020204030204" pitchFamily="34" charset="0"/>
              </a:rPr>
              <a:t>Nationals</a:t>
            </a:r>
            <a:endParaRPr b="0" dirty="0">
              <a:latin typeface="Calibri Light" panose="020F0302020204030204" pitchFamily="34" charset="0"/>
              <a:cs typeface="Calibri Light" panose="020F0302020204030204" pitchFamily="34" charset="0"/>
            </a:endParaRPr>
          </a:p>
        </p:txBody>
      </p:sp>
      <p:sp>
        <p:nvSpPr>
          <p:cNvPr id="12" name="Textfeld 11">
            <a:extLst>
              <a:ext uri="{FF2B5EF4-FFF2-40B4-BE49-F238E27FC236}">
                <a16:creationId xmlns:a16="http://schemas.microsoft.com/office/drawing/2014/main" id="{82AB921B-9C82-4F08-A9B6-981D591D4E90}"/>
              </a:ext>
            </a:extLst>
          </p:cNvPr>
          <p:cNvSpPr txBox="1"/>
          <p:nvPr/>
        </p:nvSpPr>
        <p:spPr>
          <a:xfrm>
            <a:off x="322211" y="1232047"/>
            <a:ext cx="7423068" cy="4801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solidFill>
                  <a:schemeClr val="tx1"/>
                </a:solidFill>
                <a:latin typeface="+mj-lt"/>
                <a:cs typeface="Arial"/>
                <a:sym typeface="Arial"/>
              </a:rPr>
              <a:t>Everybody in Germany has to register at the town they live in. Where you register and what documents you need will depend on your nationality, the length of your stay and where you live.</a:t>
            </a:r>
          </a:p>
          <a:p>
            <a:endParaRPr lang="en-US" dirty="0">
              <a:solidFill>
                <a:schemeClr val="tx1"/>
              </a:solidFill>
              <a:latin typeface="+mj-lt"/>
              <a:cs typeface="Arial"/>
              <a:sym typeface="Arial"/>
            </a:endParaRPr>
          </a:p>
          <a:p>
            <a:pPr algn="l"/>
            <a:r>
              <a:rPr lang="en-US" b="1" dirty="0">
                <a:solidFill>
                  <a:schemeClr val="tx1"/>
                </a:solidFill>
                <a:latin typeface="+mj-lt"/>
                <a:cs typeface="Arial"/>
                <a:sym typeface="Arial"/>
              </a:rPr>
              <a:t>EU Nationals: </a:t>
            </a:r>
            <a:endParaRPr lang="en-US" dirty="0">
              <a:solidFill>
                <a:schemeClr val="tx1"/>
              </a:solidFill>
              <a:latin typeface="+mj-lt"/>
              <a:cs typeface="Arial"/>
              <a:sym typeface="Arial"/>
            </a:endParaRPr>
          </a:p>
          <a:p>
            <a:pPr algn="l"/>
            <a:br>
              <a:rPr lang="en-US" dirty="0">
                <a:solidFill>
                  <a:schemeClr val="tx1"/>
                </a:solidFill>
                <a:latin typeface="+mj-lt"/>
                <a:cs typeface="Arial"/>
                <a:sym typeface="Arial"/>
              </a:rPr>
            </a:br>
            <a:r>
              <a:rPr lang="en-US" dirty="0">
                <a:solidFill>
                  <a:schemeClr val="tx1"/>
                </a:solidFill>
                <a:latin typeface="+mj-lt"/>
                <a:cs typeface="Arial"/>
                <a:sym typeface="Arial"/>
              </a:rPr>
              <a:t>In order to register, you will need:</a:t>
            </a:r>
          </a:p>
          <a:p>
            <a:pPr lvl="2">
              <a:buFont typeface="Arial" panose="020B0604020202020204" pitchFamily="34" charset="0"/>
              <a:buChar char="•"/>
            </a:pPr>
            <a:r>
              <a:rPr lang="en-US" dirty="0">
                <a:solidFill>
                  <a:schemeClr val="tx1"/>
                </a:solidFill>
                <a:latin typeface="+mj-lt"/>
                <a:cs typeface="Arial"/>
                <a:sym typeface="Arial"/>
              </a:rPr>
              <a:t> 	Passport or ID card </a:t>
            </a:r>
          </a:p>
          <a:p>
            <a:pPr algn="l">
              <a:buFont typeface="Arial" panose="020B0604020202020204" pitchFamily="34" charset="0"/>
              <a:buChar char="•"/>
            </a:pPr>
            <a:r>
              <a:rPr lang="en-US" dirty="0">
                <a:solidFill>
                  <a:schemeClr val="tx1"/>
                </a:solidFill>
                <a:latin typeface="+mj-lt"/>
                <a:cs typeface="Arial"/>
                <a:sym typeface="Arial"/>
              </a:rPr>
              <a:t> 	“</a:t>
            </a:r>
            <a:r>
              <a:rPr lang="en-US" dirty="0" err="1">
                <a:solidFill>
                  <a:schemeClr val="tx1"/>
                </a:solidFill>
                <a:latin typeface="+mj-lt"/>
                <a:cs typeface="Arial"/>
                <a:sym typeface="Arial"/>
              </a:rPr>
              <a:t>Wohnungsgeberbestätigung</a:t>
            </a:r>
            <a:r>
              <a:rPr lang="en-US" dirty="0">
                <a:solidFill>
                  <a:schemeClr val="tx1"/>
                </a:solidFill>
                <a:latin typeface="+mj-lt"/>
                <a:cs typeface="Arial"/>
                <a:sym typeface="Arial"/>
              </a:rPr>
              <a:t>”*</a:t>
            </a:r>
          </a:p>
          <a:p>
            <a:pPr algn="l">
              <a:buFont typeface="Arial" panose="020B0604020202020204" pitchFamily="34" charset="0"/>
              <a:buChar char="•"/>
            </a:pPr>
            <a:endParaRPr lang="en-US" dirty="0">
              <a:solidFill>
                <a:schemeClr val="tx1"/>
              </a:solidFill>
              <a:latin typeface="+mj-lt"/>
              <a:cs typeface="Arial"/>
              <a:sym typeface="Arial"/>
            </a:endParaRPr>
          </a:p>
          <a:p>
            <a:endParaRPr lang="en-US" u="sng" dirty="0">
              <a:solidFill>
                <a:schemeClr val="tx1"/>
              </a:solidFill>
              <a:latin typeface="+mj-lt"/>
              <a:cs typeface="Arial"/>
              <a:sym typeface="Arial"/>
            </a:endParaRPr>
          </a:p>
          <a:p>
            <a:r>
              <a:rPr lang="en-US" u="sng" dirty="0">
                <a:solidFill>
                  <a:schemeClr val="tx1"/>
                </a:solidFill>
                <a:latin typeface="+mj-lt"/>
                <a:cs typeface="Arial"/>
                <a:sym typeface="Arial"/>
              </a:rPr>
              <a:t>Essen</a:t>
            </a:r>
            <a:r>
              <a:rPr lang="en-US" dirty="0">
                <a:solidFill>
                  <a:schemeClr val="tx1"/>
                </a:solidFill>
                <a:latin typeface="+mj-lt"/>
                <a:cs typeface="Arial"/>
                <a:sym typeface="Arial"/>
              </a:rPr>
              <a:t>:</a:t>
            </a:r>
          </a:p>
          <a:p>
            <a:endParaRPr lang="en-US" dirty="0">
              <a:solidFill>
                <a:schemeClr val="tx1"/>
              </a:solidFill>
              <a:latin typeface="+mj-lt"/>
              <a:cs typeface="Arial"/>
              <a:sym typeface="Arial"/>
              <a:hlinkClick r:id="rId3">
                <a:extLst>
                  <a:ext uri="{A12FA001-AC4F-418D-AE19-62706E023703}">
                    <ahyp:hlinkClr xmlns:ahyp="http://schemas.microsoft.com/office/drawing/2018/hyperlinkcolor" val="tx"/>
                  </a:ext>
                </a:extLst>
              </a:hlinkClick>
            </a:endParaRPr>
          </a:p>
          <a:p>
            <a:endParaRPr lang="en-US" dirty="0">
              <a:solidFill>
                <a:schemeClr val="tx1"/>
              </a:solidFill>
              <a:latin typeface="+mj-lt"/>
              <a:cs typeface="Arial"/>
              <a:sym typeface="Arial"/>
              <a:hlinkClick r:id="rId3">
                <a:extLst>
                  <a:ext uri="{A12FA001-AC4F-418D-AE19-62706E023703}">
                    <ahyp:hlinkClr xmlns:ahyp="http://schemas.microsoft.com/office/drawing/2018/hyperlinkcolor" val="tx"/>
                  </a:ext>
                </a:extLst>
              </a:hlinkClick>
            </a:endParaRPr>
          </a:p>
          <a:p>
            <a:r>
              <a:rPr lang="en-US" dirty="0">
                <a:solidFill>
                  <a:schemeClr val="tx1"/>
                </a:solidFill>
                <a:latin typeface="+mj-lt"/>
                <a:cs typeface="Arial"/>
                <a:sym typeface="Arial"/>
              </a:rPr>
              <a:t> </a:t>
            </a:r>
            <a:r>
              <a:rPr lang="en-US" u="sng" dirty="0">
                <a:solidFill>
                  <a:schemeClr val="tx1"/>
                </a:solidFill>
                <a:latin typeface="+mj-lt"/>
                <a:cs typeface="Arial"/>
                <a:sym typeface="Arial"/>
              </a:rPr>
              <a:t>Duisburg</a:t>
            </a:r>
            <a:r>
              <a:rPr lang="en-US" dirty="0">
                <a:solidFill>
                  <a:schemeClr val="tx1"/>
                </a:solidFill>
                <a:latin typeface="+mj-lt"/>
                <a:cs typeface="Arial"/>
                <a:sym typeface="Arial"/>
              </a:rPr>
              <a:t>:		</a:t>
            </a:r>
            <a:br>
              <a:rPr lang="en-US" b="0" i="0" dirty="0">
                <a:solidFill>
                  <a:srgbClr val="373A3C"/>
                </a:solidFill>
                <a:effectLst/>
                <a:latin typeface="-apple-system"/>
              </a:rPr>
            </a:br>
            <a:endParaRPr lang="en-US" b="0" i="0" dirty="0">
              <a:solidFill>
                <a:srgbClr val="373A3C"/>
              </a:solidFill>
              <a:effectLst/>
              <a:latin typeface="-apple-system"/>
            </a:endParaRPr>
          </a:p>
          <a:p>
            <a:endParaRPr lang="en-US" sz="1800" dirty="0">
              <a:latin typeface="+mj-lt"/>
            </a:endParaRPr>
          </a:p>
        </p:txBody>
      </p:sp>
      <p:sp>
        <p:nvSpPr>
          <p:cNvPr id="10" name="Foliennummernplatzhalter 9">
            <a:extLst>
              <a:ext uri="{FF2B5EF4-FFF2-40B4-BE49-F238E27FC236}">
                <a16:creationId xmlns:a16="http://schemas.microsoft.com/office/drawing/2014/main" id="{5F726B8E-E827-4A0D-9A5B-46927E323A6A}"/>
              </a:ext>
            </a:extLst>
          </p:cNvPr>
          <p:cNvSpPr>
            <a:spLocks noGrp="1"/>
          </p:cNvSpPr>
          <p:nvPr>
            <p:ph type="sldNum" sz="quarter" idx="2"/>
          </p:nvPr>
        </p:nvSpPr>
        <p:spPr/>
        <p:txBody>
          <a:bodyPr/>
          <a:lstStyle/>
          <a:p>
            <a:fld id="{86CB4B4D-7CA3-9044-876B-883B54F8677D}" type="slidenum">
              <a:rPr lang="de-DE" smtClean="0"/>
              <a:t>18</a:t>
            </a:fld>
            <a:endParaRPr lang="de-DE"/>
          </a:p>
        </p:txBody>
      </p:sp>
      <p:sp>
        <p:nvSpPr>
          <p:cNvPr id="2" name="Textfeld 1">
            <a:extLst>
              <a:ext uri="{FF2B5EF4-FFF2-40B4-BE49-F238E27FC236}">
                <a16:creationId xmlns:a16="http://schemas.microsoft.com/office/drawing/2014/main" id="{16B6F678-5C71-4880-A796-BD4EAA3C8C37}"/>
              </a:ext>
            </a:extLst>
          </p:cNvPr>
          <p:cNvSpPr txBox="1"/>
          <p:nvPr/>
        </p:nvSpPr>
        <p:spPr>
          <a:xfrm>
            <a:off x="1398721" y="4260594"/>
            <a:ext cx="549036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tx1"/>
                </a:solidFill>
                <a:latin typeface="+mj-lt"/>
                <a:cs typeface="Arial"/>
                <a:sym typeface="Arial"/>
              </a:rPr>
              <a:t>You can go to the closest </a:t>
            </a:r>
            <a:r>
              <a:rPr lang="en-US" dirty="0" err="1">
                <a:solidFill>
                  <a:schemeClr val="tx1"/>
                </a:solidFill>
                <a:latin typeface="+mj-lt"/>
                <a:cs typeface="Arial"/>
                <a:sym typeface="Arial"/>
              </a:rPr>
              <a:t>Bürgeramt</a:t>
            </a:r>
            <a:r>
              <a:rPr lang="en-US" dirty="0">
                <a:solidFill>
                  <a:schemeClr val="tx1"/>
                </a:solidFill>
                <a:latin typeface="+mj-lt"/>
                <a:cs typeface="Arial"/>
                <a:sym typeface="Arial"/>
              </a:rPr>
              <a:t> to register.</a:t>
            </a:r>
            <a:br>
              <a:rPr lang="en-US" dirty="0">
                <a:solidFill>
                  <a:schemeClr val="tx1"/>
                </a:solidFill>
                <a:latin typeface="+mj-lt"/>
                <a:cs typeface="Arial"/>
                <a:sym typeface="Arial"/>
              </a:rPr>
            </a:br>
            <a:r>
              <a:rPr lang="en-US" dirty="0">
                <a:solidFill>
                  <a:schemeClr val="tx1"/>
                </a:solidFill>
                <a:latin typeface="+mj-lt"/>
                <a:cs typeface="Arial"/>
                <a:sym typeface="Arial"/>
              </a:rPr>
              <a:t>Details here: </a:t>
            </a:r>
            <a:r>
              <a:rPr lang="en-US" dirty="0" err="1">
                <a:solidFill>
                  <a:schemeClr val="accent2"/>
                </a:solidFill>
                <a:latin typeface="+mj-lt"/>
                <a:cs typeface="Arial"/>
                <a:sym typeface="Arial"/>
                <a:hlinkClick r:id="rId3">
                  <a:extLst>
                    <a:ext uri="{A12FA001-AC4F-418D-AE19-62706E023703}">
                      <ahyp:hlinkClr xmlns:ahyp="http://schemas.microsoft.com/office/drawing/2018/hyperlinkcolor" val="tx"/>
                    </a:ext>
                  </a:extLst>
                </a:hlinkClick>
              </a:rPr>
              <a:t>Bürgeramt</a:t>
            </a:r>
            <a:endParaRPr lang="de-DE" dirty="0">
              <a:solidFill>
                <a:schemeClr val="accent2"/>
              </a:solidFill>
              <a:latin typeface="+mj-lt"/>
              <a:cs typeface="Arial"/>
            </a:endParaRPr>
          </a:p>
        </p:txBody>
      </p:sp>
      <p:sp>
        <p:nvSpPr>
          <p:cNvPr id="9" name="Textfeld 8">
            <a:extLst>
              <a:ext uri="{FF2B5EF4-FFF2-40B4-BE49-F238E27FC236}">
                <a16:creationId xmlns:a16="http://schemas.microsoft.com/office/drawing/2014/main" id="{28D7E8C7-A48E-4191-9BE1-C0D6D21076AD}"/>
              </a:ext>
            </a:extLst>
          </p:cNvPr>
          <p:cNvSpPr txBox="1"/>
          <p:nvPr/>
        </p:nvSpPr>
        <p:spPr>
          <a:xfrm>
            <a:off x="1398721" y="5075112"/>
            <a:ext cx="736210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tx1"/>
                </a:solidFill>
                <a:latin typeface="+mj-lt"/>
                <a:cs typeface="Arial"/>
                <a:sym typeface="Arial"/>
              </a:rPr>
              <a:t>Make an appointment at one of the </a:t>
            </a:r>
            <a:r>
              <a:rPr lang="en-US" dirty="0" err="1">
                <a:solidFill>
                  <a:schemeClr val="tx1"/>
                </a:solidFill>
                <a:latin typeface="+mj-lt"/>
                <a:cs typeface="Arial"/>
                <a:sym typeface="Arial"/>
              </a:rPr>
              <a:t>Bürger</a:t>
            </a:r>
            <a:r>
              <a:rPr lang="en-US" dirty="0">
                <a:solidFill>
                  <a:schemeClr val="tx1"/>
                </a:solidFill>
                <a:latin typeface="+mj-lt"/>
                <a:cs typeface="Arial"/>
                <a:sym typeface="Arial"/>
              </a:rPr>
              <a:t>-Service-Stations.</a:t>
            </a:r>
            <a:br>
              <a:rPr lang="en-US" dirty="0">
                <a:solidFill>
                  <a:schemeClr val="tx1"/>
                </a:solidFill>
                <a:latin typeface="+mj-lt"/>
                <a:cs typeface="Arial"/>
                <a:sym typeface="Arial"/>
              </a:rPr>
            </a:br>
            <a:r>
              <a:rPr lang="en-US" dirty="0">
                <a:solidFill>
                  <a:schemeClr val="tx1"/>
                </a:solidFill>
                <a:latin typeface="+mj-lt"/>
                <a:cs typeface="Arial"/>
                <a:sym typeface="Arial"/>
              </a:rPr>
              <a:t>Details here: </a:t>
            </a:r>
            <a:r>
              <a:rPr lang="en-US" dirty="0" err="1">
                <a:solidFill>
                  <a:schemeClr val="accent2"/>
                </a:solidFill>
                <a:latin typeface="+mj-lt"/>
                <a:cs typeface="Arial"/>
                <a:sym typeface="Arial"/>
                <a:hlinkClick r:id="rId4">
                  <a:extLst>
                    <a:ext uri="{A12FA001-AC4F-418D-AE19-62706E023703}">
                      <ahyp:hlinkClr xmlns:ahyp="http://schemas.microsoft.com/office/drawing/2018/hyperlinkcolor" val="tx"/>
                    </a:ext>
                  </a:extLst>
                </a:hlinkClick>
              </a:rPr>
              <a:t>Bürgerservice</a:t>
            </a:r>
            <a:r>
              <a:rPr lang="en-US" dirty="0">
                <a:solidFill>
                  <a:schemeClr val="accent2"/>
                </a:solidFill>
                <a:latin typeface="+mj-lt"/>
                <a:cs typeface="Arial"/>
                <a:sym typeface="Arial"/>
              </a:rPr>
              <a:t> </a:t>
            </a:r>
            <a:r>
              <a:rPr lang="en-US" dirty="0">
                <a:solidFill>
                  <a:schemeClr val="tx1"/>
                </a:solidFill>
                <a:latin typeface="+mj-lt"/>
                <a:cs typeface="Arial"/>
                <a:sym typeface="Arial"/>
              </a:rPr>
              <a:t>(Select </a:t>
            </a:r>
            <a:r>
              <a:rPr lang="en-US" dirty="0" err="1">
                <a:solidFill>
                  <a:schemeClr val="tx1"/>
                </a:solidFill>
                <a:latin typeface="+mj-lt"/>
                <a:cs typeface="Arial"/>
                <a:sym typeface="Arial"/>
              </a:rPr>
              <a:t>Meldeangelegenheiten</a:t>
            </a:r>
            <a:r>
              <a:rPr lang="en-US" dirty="0">
                <a:solidFill>
                  <a:schemeClr val="tx1"/>
                </a:solidFill>
                <a:latin typeface="+mj-lt"/>
                <a:cs typeface="Arial"/>
                <a:sym typeface="Arial"/>
              </a:rPr>
              <a:t>)</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4" name="Textfeld 3">
            <a:extLst>
              <a:ext uri="{FF2B5EF4-FFF2-40B4-BE49-F238E27FC236}">
                <a16:creationId xmlns:a16="http://schemas.microsoft.com/office/drawing/2014/main" id="{98B02819-8167-49E4-9DFD-113F8EEF1A8B}"/>
              </a:ext>
            </a:extLst>
          </p:cNvPr>
          <p:cNvSpPr txBox="1"/>
          <p:nvPr/>
        </p:nvSpPr>
        <p:spPr>
          <a:xfrm>
            <a:off x="4669595" y="2947997"/>
            <a:ext cx="4286774" cy="1046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br>
              <a:rPr lang="en-US" b="0" i="1" dirty="0">
                <a:solidFill>
                  <a:srgbClr val="1A171B"/>
                </a:solidFill>
                <a:effectLst/>
                <a:latin typeface="Arial" panose="020B0604020202020204" pitchFamily="34" charset="0"/>
              </a:rPr>
            </a:br>
            <a:r>
              <a:rPr lang="en-US" sz="1100" i="1" dirty="0">
                <a:solidFill>
                  <a:srgbClr val="1A171B"/>
                </a:solidFill>
                <a:effectLst/>
                <a:latin typeface="Arial" panose="020B0604020202020204" pitchFamily="34" charset="0"/>
              </a:rPr>
              <a:t>*if you live in the dorms, you have received the </a:t>
            </a:r>
            <a:r>
              <a:rPr lang="en-US" sz="1100" i="1" dirty="0" err="1">
                <a:solidFill>
                  <a:srgbClr val="1A171B"/>
                </a:solidFill>
                <a:effectLst/>
                <a:latin typeface="Arial" panose="020B0604020202020204" pitchFamily="34" charset="0"/>
              </a:rPr>
              <a:t>Wohnungsgeberbestätigung</a:t>
            </a:r>
            <a:r>
              <a:rPr lang="en-US" sz="1100" i="1" dirty="0">
                <a:solidFill>
                  <a:srgbClr val="1A171B"/>
                </a:solidFill>
                <a:effectLst/>
                <a:latin typeface="Arial" panose="020B0604020202020204" pitchFamily="34" charset="0"/>
              </a:rPr>
              <a:t> PDF in the email with your contract, otherwise you can download a copy </a:t>
            </a:r>
            <a:r>
              <a:rPr lang="en-US" sz="1100" i="1" u="none" strike="noStrike" dirty="0">
                <a:solidFill>
                  <a:srgbClr val="1A171B"/>
                </a:solidFill>
                <a:effectLst/>
                <a:latin typeface="Arial" panose="020B0604020202020204" pitchFamily="34" charset="0"/>
                <a:hlinkClick r:id="rId5"/>
              </a:rPr>
              <a:t>here</a:t>
            </a:r>
            <a:r>
              <a:rPr lang="en-US" sz="1100" i="1" dirty="0">
                <a:solidFill>
                  <a:srgbClr val="1A171B"/>
                </a:solidFill>
                <a:effectLst/>
                <a:latin typeface="Arial" panose="020B0604020202020204" pitchFamily="34" charset="0"/>
              </a:rPr>
              <a:t> and ask your landlord to fill it out</a:t>
            </a:r>
            <a:endParaRPr kumimoji="0" lang="de-DE" sz="180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42849933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82AB921B-9C82-4F08-A9B6-981D591D4E90}"/>
              </a:ext>
            </a:extLst>
          </p:cNvPr>
          <p:cNvSpPr txBox="1"/>
          <p:nvPr/>
        </p:nvSpPr>
        <p:spPr>
          <a:xfrm>
            <a:off x="285640" y="1225693"/>
            <a:ext cx="8346632"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solidFill>
                  <a:schemeClr val="tx1"/>
                </a:solidFill>
                <a:latin typeface="+mj-lt"/>
                <a:cs typeface="Arial"/>
              </a:rPr>
              <a:t>If you have a visa that covers your entire stay, you do not need a residence permit. If you are not sure, ask the immigration office staff during your appointment. In any case, you must also do the town registration</a:t>
            </a:r>
            <a:endParaRPr lang="en-US" dirty="0">
              <a:solidFill>
                <a:schemeClr val="tx1"/>
              </a:solidFill>
              <a:latin typeface="+mj-lt"/>
              <a:cs typeface="Arial"/>
              <a:sym typeface="Arial"/>
            </a:endParaRPr>
          </a:p>
          <a:p>
            <a:pPr algn="l"/>
            <a:endParaRPr lang="en-US" b="1" dirty="0">
              <a:solidFill>
                <a:schemeClr val="tx1"/>
              </a:solidFill>
              <a:latin typeface="+mj-lt"/>
              <a:cs typeface="Arial"/>
              <a:sym typeface="Arial"/>
            </a:endParaRPr>
          </a:p>
          <a:p>
            <a:pPr algn="l"/>
            <a:r>
              <a:rPr lang="en-US" b="1" dirty="0">
                <a:solidFill>
                  <a:schemeClr val="tx1"/>
                </a:solidFill>
                <a:latin typeface="+mj-lt"/>
                <a:cs typeface="Arial"/>
                <a:sym typeface="Arial"/>
              </a:rPr>
              <a:t>Non-EU Nationals: </a:t>
            </a:r>
            <a:endParaRPr lang="en-US" dirty="0">
              <a:solidFill>
                <a:schemeClr val="tx1"/>
              </a:solidFill>
              <a:latin typeface="+mj-lt"/>
              <a:cs typeface="Arial"/>
              <a:sym typeface="Arial"/>
            </a:endParaRPr>
          </a:p>
          <a:p>
            <a:br>
              <a:rPr lang="en-US" dirty="0">
                <a:solidFill>
                  <a:schemeClr val="tx1"/>
                </a:solidFill>
                <a:latin typeface="+mj-lt"/>
                <a:cs typeface="Arial"/>
                <a:sym typeface="Arial"/>
              </a:rPr>
            </a:br>
            <a:r>
              <a:rPr lang="en-US" dirty="0">
                <a:solidFill>
                  <a:schemeClr val="tx1"/>
                </a:solidFill>
                <a:latin typeface="+mj-lt"/>
                <a:cs typeface="Arial"/>
              </a:rPr>
              <a:t>Essen:</a:t>
            </a:r>
            <a:br>
              <a:rPr lang="en-US" dirty="0">
                <a:solidFill>
                  <a:schemeClr val="tx1"/>
                </a:solidFill>
                <a:latin typeface="+mj-lt"/>
                <a:cs typeface="Arial"/>
              </a:rPr>
            </a:br>
            <a:r>
              <a:rPr lang="en-US" dirty="0">
                <a:solidFill>
                  <a:schemeClr val="tx1"/>
                </a:solidFill>
                <a:latin typeface="+mj-lt"/>
                <a:cs typeface="Arial"/>
              </a:rPr>
              <a:t>Use </a:t>
            </a:r>
            <a:r>
              <a:rPr lang="en-US" dirty="0">
                <a:solidFill>
                  <a:schemeClr val="accent2"/>
                </a:solidFill>
                <a:latin typeface="+mj-lt"/>
                <a:cs typeface="Arial"/>
                <a:hlinkClick r:id="rId3">
                  <a:extLst>
                    <a:ext uri="{A12FA001-AC4F-418D-AE19-62706E023703}">
                      <ahyp:hlinkClr xmlns:ahyp="http://schemas.microsoft.com/office/drawing/2018/hyperlinkcolor" val="tx"/>
                    </a:ext>
                  </a:extLst>
                </a:hlinkClick>
              </a:rPr>
              <a:t>this link</a:t>
            </a:r>
            <a:r>
              <a:rPr lang="en-US" dirty="0">
                <a:solidFill>
                  <a:schemeClr val="accent2"/>
                </a:solidFill>
                <a:latin typeface="+mj-lt"/>
                <a:cs typeface="Arial"/>
              </a:rPr>
              <a:t> </a:t>
            </a:r>
            <a:r>
              <a:rPr lang="en-US" dirty="0">
                <a:solidFill>
                  <a:schemeClr val="tx1"/>
                </a:solidFill>
                <a:latin typeface="+mj-lt"/>
                <a:cs typeface="Arial"/>
              </a:rPr>
              <a:t>to apply for an appointment online. Under the bullet point " </a:t>
            </a:r>
            <a:r>
              <a:rPr lang="en-US" dirty="0" err="1">
                <a:solidFill>
                  <a:schemeClr val="tx1"/>
                </a:solidFill>
                <a:latin typeface="+mj-lt"/>
                <a:cs typeface="Arial"/>
              </a:rPr>
              <a:t>Onlinedienstleistungen</a:t>
            </a:r>
            <a:r>
              <a:rPr lang="en-US" dirty="0">
                <a:solidFill>
                  <a:schemeClr val="tx1"/>
                </a:solidFill>
                <a:latin typeface="+mj-lt"/>
                <a:cs typeface="Arial"/>
              </a:rPr>
              <a:t>" you will find the link "</a:t>
            </a:r>
            <a:r>
              <a:rPr lang="en-US" dirty="0" err="1">
                <a:solidFill>
                  <a:schemeClr val="tx1"/>
                </a:solidFill>
                <a:latin typeface="+mj-lt"/>
                <a:cs typeface="Arial"/>
              </a:rPr>
              <a:t>Terminvergabe</a:t>
            </a:r>
            <a:r>
              <a:rPr lang="en-US" dirty="0">
                <a:solidFill>
                  <a:schemeClr val="tx1"/>
                </a:solidFill>
                <a:latin typeface="+mj-lt"/>
                <a:cs typeface="Arial"/>
              </a:rPr>
              <a:t> </a:t>
            </a:r>
            <a:r>
              <a:rPr lang="en-US" dirty="0" err="1">
                <a:solidFill>
                  <a:schemeClr val="tx1"/>
                </a:solidFill>
                <a:latin typeface="+mj-lt"/>
                <a:cs typeface="Arial"/>
              </a:rPr>
              <a:t>Studierende</a:t>
            </a:r>
            <a:r>
              <a:rPr lang="en-US" dirty="0">
                <a:solidFill>
                  <a:schemeClr val="tx1"/>
                </a:solidFill>
                <a:latin typeface="+mj-lt"/>
                <a:cs typeface="Arial"/>
              </a:rPr>
              <a:t>" (Appointment allocation for students).</a:t>
            </a:r>
            <a:r>
              <a:rPr lang="en-US" dirty="0">
                <a:solidFill>
                  <a:schemeClr val="accent2"/>
                </a:solidFill>
                <a:latin typeface="+mj-lt"/>
                <a:cs typeface="Arial"/>
              </a:rPr>
              <a:t> </a:t>
            </a:r>
            <a:r>
              <a:rPr lang="en-US" dirty="0">
                <a:solidFill>
                  <a:schemeClr val="tx1"/>
                </a:solidFill>
                <a:latin typeface="+mj-lt"/>
                <a:cs typeface="Arial"/>
              </a:rPr>
              <a:t>Please note that it can sometimes take a while (up to 4 weeks) before you receive a reply.</a:t>
            </a:r>
          </a:p>
          <a:p>
            <a:endParaRPr lang="en-US" dirty="0">
              <a:solidFill>
                <a:schemeClr val="tx1"/>
              </a:solidFill>
              <a:latin typeface="+mj-lt"/>
              <a:cs typeface="Arial"/>
              <a:sym typeface="Arial"/>
            </a:endParaRPr>
          </a:p>
          <a:p>
            <a:r>
              <a:rPr lang="en-US" dirty="0">
                <a:solidFill>
                  <a:schemeClr val="tx1"/>
                </a:solidFill>
                <a:latin typeface="+mj-lt"/>
                <a:cs typeface="Arial"/>
                <a:sym typeface="Arial"/>
              </a:rPr>
              <a:t>Duisburg:</a:t>
            </a:r>
          </a:p>
          <a:p>
            <a:r>
              <a:rPr lang="en-US" dirty="0">
                <a:solidFill>
                  <a:schemeClr val="tx1"/>
                </a:solidFill>
                <a:latin typeface="+mj-lt"/>
                <a:cs typeface="Arial"/>
                <a:sym typeface="Arial"/>
              </a:rPr>
              <a:t>Make an appointment at one of the </a:t>
            </a:r>
            <a:r>
              <a:rPr lang="en-US" dirty="0" err="1">
                <a:solidFill>
                  <a:schemeClr val="tx1"/>
                </a:solidFill>
                <a:latin typeface="+mj-lt"/>
                <a:cs typeface="Arial"/>
                <a:sym typeface="Arial"/>
              </a:rPr>
              <a:t>Bürger</a:t>
            </a:r>
            <a:r>
              <a:rPr lang="en-US" dirty="0">
                <a:solidFill>
                  <a:schemeClr val="tx1"/>
                </a:solidFill>
                <a:latin typeface="+mj-lt"/>
                <a:cs typeface="Arial"/>
                <a:sym typeface="Arial"/>
              </a:rPr>
              <a:t>-Service-Stations.</a:t>
            </a:r>
            <a:br>
              <a:rPr lang="en-US" dirty="0">
                <a:solidFill>
                  <a:schemeClr val="tx1"/>
                </a:solidFill>
                <a:latin typeface="+mj-lt"/>
                <a:cs typeface="Arial"/>
                <a:sym typeface="Arial"/>
              </a:rPr>
            </a:br>
            <a:r>
              <a:rPr lang="en-US" dirty="0">
                <a:solidFill>
                  <a:schemeClr val="tx1"/>
                </a:solidFill>
                <a:latin typeface="+mj-lt"/>
                <a:cs typeface="Arial"/>
                <a:sym typeface="Arial"/>
              </a:rPr>
              <a:t>Details here: </a:t>
            </a:r>
            <a:r>
              <a:rPr lang="en-US" dirty="0" err="1">
                <a:solidFill>
                  <a:schemeClr val="accent2"/>
                </a:solidFill>
                <a:latin typeface="+mj-lt"/>
                <a:cs typeface="Arial"/>
                <a:sym typeface="Arial"/>
                <a:hlinkClick r:id="rId4">
                  <a:extLst>
                    <a:ext uri="{A12FA001-AC4F-418D-AE19-62706E023703}">
                      <ahyp:hlinkClr xmlns:ahyp="http://schemas.microsoft.com/office/drawing/2018/hyperlinkcolor" val="tx"/>
                    </a:ext>
                  </a:extLst>
                </a:hlinkClick>
              </a:rPr>
              <a:t>Bürgerservice</a:t>
            </a:r>
            <a:r>
              <a:rPr lang="en-US" dirty="0">
                <a:solidFill>
                  <a:schemeClr val="accent2"/>
                </a:solidFill>
                <a:latin typeface="+mj-lt"/>
                <a:cs typeface="Arial"/>
                <a:sym typeface="Arial"/>
              </a:rPr>
              <a:t> </a:t>
            </a:r>
            <a:r>
              <a:rPr lang="en-US" dirty="0">
                <a:solidFill>
                  <a:schemeClr val="tx1"/>
                </a:solidFill>
                <a:latin typeface="+mj-lt"/>
                <a:cs typeface="Arial"/>
                <a:sym typeface="Arial"/>
              </a:rPr>
              <a:t>(Select </a:t>
            </a:r>
            <a:r>
              <a:rPr lang="en-US" dirty="0" err="1">
                <a:solidFill>
                  <a:schemeClr val="tx1"/>
                </a:solidFill>
                <a:latin typeface="+mj-lt"/>
                <a:cs typeface="Arial"/>
                <a:sym typeface="Arial"/>
              </a:rPr>
              <a:t>Meldeangelegenheiten</a:t>
            </a:r>
            <a:r>
              <a:rPr lang="en-US" dirty="0">
                <a:solidFill>
                  <a:schemeClr val="tx1"/>
                </a:solidFill>
                <a:latin typeface="+mj-lt"/>
                <a:cs typeface="Arial"/>
                <a:sym typeface="Arial"/>
              </a:rPr>
              <a:t>)</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a:p>
            <a:endParaRPr lang="en-US" dirty="0">
              <a:solidFill>
                <a:schemeClr val="tx1"/>
              </a:solidFill>
              <a:latin typeface="+mj-lt"/>
              <a:cs typeface="Arial"/>
              <a:sym typeface="Arial"/>
            </a:endParaRPr>
          </a:p>
          <a:p>
            <a:r>
              <a:rPr lang="en-US" dirty="0">
                <a:solidFill>
                  <a:schemeClr val="tx1"/>
                </a:solidFill>
                <a:latin typeface="+mj-lt"/>
                <a:cs typeface="Arial"/>
                <a:sym typeface="Arial"/>
              </a:rPr>
              <a:t>		</a:t>
            </a:r>
            <a:br>
              <a:rPr lang="en-US" b="0" i="0" dirty="0">
                <a:solidFill>
                  <a:srgbClr val="373A3C"/>
                </a:solidFill>
                <a:effectLst/>
                <a:latin typeface="-apple-system"/>
              </a:rPr>
            </a:br>
            <a:endParaRPr lang="en-US" b="0" i="0" dirty="0">
              <a:solidFill>
                <a:srgbClr val="373A3C"/>
              </a:solidFill>
              <a:effectLst/>
              <a:latin typeface="-apple-system"/>
            </a:endParaRPr>
          </a:p>
          <a:p>
            <a:endParaRPr lang="en-US" dirty="0">
              <a:solidFill>
                <a:schemeClr val="accent2"/>
              </a:solidFill>
              <a:latin typeface="+mj-lt"/>
              <a:cs typeface="Arial"/>
            </a:endParaRPr>
          </a:p>
        </p:txBody>
      </p:sp>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a:latin typeface="Calibri Light" panose="020F0302020204030204" pitchFamily="34" charset="0"/>
                <a:cs typeface="Calibri Light" panose="020F0302020204030204" pitchFamily="34" charset="0"/>
              </a:rPr>
              <a:t>Town Registration – Non-EU </a:t>
            </a:r>
            <a:r>
              <a:rPr lang="de-DE" b="0" dirty="0" err="1">
                <a:latin typeface="Calibri Light" panose="020F0302020204030204" pitchFamily="34" charset="0"/>
                <a:cs typeface="Calibri Light" panose="020F0302020204030204" pitchFamily="34" charset="0"/>
              </a:rPr>
              <a:t>Nationals</a:t>
            </a:r>
            <a:endParaRPr b="0" dirty="0">
              <a:latin typeface="Calibri Light" panose="020F0302020204030204" pitchFamily="34" charset="0"/>
              <a:cs typeface="Calibri Light" panose="020F0302020204030204" pitchFamily="34" charset="0"/>
            </a:endParaRPr>
          </a:p>
        </p:txBody>
      </p:sp>
      <p:sp>
        <p:nvSpPr>
          <p:cNvPr id="10" name="Foliennummernplatzhalter 9">
            <a:extLst>
              <a:ext uri="{FF2B5EF4-FFF2-40B4-BE49-F238E27FC236}">
                <a16:creationId xmlns:a16="http://schemas.microsoft.com/office/drawing/2014/main" id="{5F726B8E-E827-4A0D-9A5B-46927E323A6A}"/>
              </a:ext>
            </a:extLst>
          </p:cNvPr>
          <p:cNvSpPr>
            <a:spLocks noGrp="1"/>
          </p:cNvSpPr>
          <p:nvPr>
            <p:ph type="sldNum" sz="quarter" idx="2"/>
          </p:nvPr>
        </p:nvSpPr>
        <p:spPr/>
        <p:txBody>
          <a:bodyPr/>
          <a:lstStyle/>
          <a:p>
            <a:fld id="{86CB4B4D-7CA3-9044-876B-883B54F8677D}" type="slidenum">
              <a:rPr lang="de-DE" smtClean="0"/>
              <a:t>19</a:t>
            </a:fld>
            <a:endParaRPr lang="de-DE"/>
          </a:p>
        </p:txBody>
      </p:sp>
    </p:spTree>
    <p:extLst>
      <p:ext uri="{BB962C8B-B14F-4D97-AF65-F5344CB8AC3E}">
        <p14:creationId xmlns:p14="http://schemas.microsoft.com/office/powerpoint/2010/main" val="38177510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platzhalter 11"/>
          <p:cNvSpPr txBox="1">
            <a:spLocks noGrp="1"/>
          </p:cNvSpPr>
          <p:nvPr>
            <p:ph type="body" sz="half" idx="1"/>
          </p:nvPr>
        </p:nvSpPr>
        <p:spPr>
          <a:xfrm>
            <a:off x="228463" y="1194619"/>
            <a:ext cx="8687074" cy="4955459"/>
          </a:xfrm>
          <a:prstGeom prst="rect">
            <a:avLst/>
          </a:prstGeom>
        </p:spPr>
        <p:txBody>
          <a:bodyPr>
            <a:normAutofit fontScale="92500" lnSpcReduction="20000"/>
          </a:bodyPr>
          <a:lstStyle/>
          <a:p>
            <a:pPr defTabSz="443483">
              <a:spcBef>
                <a:spcPts val="0"/>
              </a:spcBef>
              <a:defRPr sz="3000"/>
            </a:pPr>
            <a:r>
              <a:rPr lang="de-DE" b="0" dirty="0" err="1">
                <a:latin typeface="Calibri Light" panose="020F0302020204030204" pitchFamily="34" charset="0"/>
                <a:cs typeface="Calibri Light" panose="020F0302020204030204" pitchFamily="34" charset="0"/>
              </a:rPr>
              <a:t>Contacts</a:t>
            </a:r>
            <a:endParaRPr lang="de-DE" b="0" dirty="0">
              <a:latin typeface="Calibri Light" panose="020F0302020204030204" pitchFamily="34" charset="0"/>
              <a:cs typeface="Calibri Light" panose="020F0302020204030204" pitchFamily="34" charset="0"/>
            </a:endParaRPr>
          </a:p>
          <a:p>
            <a:pPr defTabSz="443483">
              <a:spcBef>
                <a:spcPts val="0"/>
              </a:spcBef>
              <a:defRPr sz="3000"/>
            </a:pPr>
            <a:r>
              <a:rPr lang="de-DE" b="0" dirty="0">
                <a:latin typeface="Calibri Light" panose="020F0302020204030204" pitchFamily="34" charset="0"/>
                <a:cs typeface="Calibri Light" panose="020F0302020204030204" pitchFamily="34" charset="0"/>
              </a:rPr>
              <a:t>Semester Dates</a:t>
            </a:r>
          </a:p>
          <a:p>
            <a:pPr defTabSz="443483">
              <a:spcBef>
                <a:spcPts val="0"/>
              </a:spcBef>
              <a:defRPr sz="3000"/>
            </a:pPr>
            <a:r>
              <a:rPr lang="de-DE" b="0" dirty="0">
                <a:latin typeface="Calibri Light" panose="020F0302020204030204" pitchFamily="34" charset="0"/>
                <a:cs typeface="Calibri Light" panose="020F0302020204030204" pitchFamily="34" charset="0"/>
              </a:rPr>
              <a:t>Place of Study</a:t>
            </a:r>
            <a:endParaRPr b="0" dirty="0">
              <a:latin typeface="Calibri Light" panose="020F0302020204030204" pitchFamily="34" charset="0"/>
              <a:cs typeface="Calibri Light" panose="020F0302020204030204" pitchFamily="34" charset="0"/>
            </a:endParaRPr>
          </a:p>
          <a:p>
            <a:pPr defTabSz="443483">
              <a:spcBef>
                <a:spcPts val="0"/>
              </a:spcBef>
              <a:defRPr sz="3000"/>
            </a:pPr>
            <a:r>
              <a:rPr lang="de-DE" b="0" dirty="0" err="1">
                <a:latin typeface="Calibri Light" panose="020F0302020204030204" pitchFamily="34" charset="0"/>
                <a:cs typeface="Calibri Light" panose="020F0302020204030204" pitchFamily="34" charset="0"/>
              </a:rPr>
              <a:t>Accommodation</a:t>
            </a:r>
            <a:endParaRPr lang="de-DE" b="0" dirty="0">
              <a:latin typeface="Calibri Light" panose="020F0302020204030204" pitchFamily="34" charset="0"/>
              <a:cs typeface="Calibri Light" panose="020F0302020204030204" pitchFamily="34" charset="0"/>
            </a:endParaRPr>
          </a:p>
          <a:p>
            <a:pPr defTabSz="443483">
              <a:spcBef>
                <a:spcPts val="0"/>
              </a:spcBef>
              <a:defRPr sz="3000"/>
            </a:pPr>
            <a:r>
              <a:rPr lang="de-DE" b="0" dirty="0">
                <a:latin typeface="Calibri Light" panose="020F0302020204030204" pitchFamily="34" charset="0"/>
                <a:cs typeface="Calibri Light" panose="020F0302020204030204" pitchFamily="34" charset="0"/>
              </a:rPr>
              <a:t>Orientation</a:t>
            </a:r>
          </a:p>
          <a:p>
            <a:pPr defTabSz="443483">
              <a:spcBef>
                <a:spcPts val="0"/>
              </a:spcBef>
              <a:defRPr sz="3000"/>
            </a:pPr>
            <a:r>
              <a:rPr lang="de-DE" b="0" dirty="0">
                <a:latin typeface="Calibri Light" panose="020F0302020204030204" pitchFamily="34" charset="0"/>
                <a:cs typeface="Calibri Light" panose="020F0302020204030204" pitchFamily="34" charset="0"/>
              </a:rPr>
              <a:t>Visa </a:t>
            </a:r>
            <a:r>
              <a:rPr lang="de-DE" b="0" dirty="0" err="1">
                <a:latin typeface="Calibri Light" panose="020F0302020204030204" pitchFamily="34" charset="0"/>
                <a:cs typeface="Calibri Light" panose="020F0302020204030204" pitchFamily="34" charset="0"/>
              </a:rPr>
              <a:t>Application</a:t>
            </a:r>
            <a:endParaRPr lang="de-DE" b="0" dirty="0">
              <a:latin typeface="Calibri Light" panose="020F0302020204030204" pitchFamily="34" charset="0"/>
              <a:cs typeface="Calibri Light" panose="020F0302020204030204" pitchFamily="34" charset="0"/>
            </a:endParaRPr>
          </a:p>
          <a:p>
            <a:pPr defTabSz="443483">
              <a:spcBef>
                <a:spcPts val="0"/>
              </a:spcBef>
              <a:defRPr sz="3000"/>
            </a:pPr>
            <a:r>
              <a:rPr lang="de-DE" b="0" dirty="0" err="1">
                <a:latin typeface="Calibri Light" panose="020F0302020204030204" pitchFamily="34" charset="0"/>
                <a:cs typeface="Calibri Light" panose="020F0302020204030204" pitchFamily="34" charset="0"/>
              </a:rPr>
              <a:t>Health</a:t>
            </a:r>
            <a:r>
              <a:rPr lang="de-DE" b="0" dirty="0">
                <a:latin typeface="Calibri Light" panose="020F0302020204030204" pitchFamily="34" charset="0"/>
                <a:cs typeface="Calibri Light" panose="020F0302020204030204" pitchFamily="34" charset="0"/>
              </a:rPr>
              <a:t> Insurance</a:t>
            </a:r>
          </a:p>
          <a:p>
            <a:pPr defTabSz="443483">
              <a:spcBef>
                <a:spcPts val="0"/>
              </a:spcBef>
              <a:defRPr sz="3000"/>
            </a:pPr>
            <a:r>
              <a:rPr lang="de-DE" b="0" dirty="0" err="1">
                <a:latin typeface="Calibri Light" panose="020F0302020204030204" pitchFamily="34" charset="0"/>
                <a:cs typeface="Calibri Light" panose="020F0302020204030204" pitchFamily="34" charset="0"/>
              </a:rPr>
              <a:t>Enrolment</a:t>
            </a:r>
            <a:r>
              <a:rPr lang="de-DE" b="0" dirty="0">
                <a:latin typeface="Calibri Light" panose="020F0302020204030204" pitchFamily="34" charset="0"/>
                <a:cs typeface="Calibri Light" panose="020F0302020204030204" pitchFamily="34" charset="0"/>
              </a:rPr>
              <a:t> </a:t>
            </a:r>
          </a:p>
          <a:p>
            <a:pPr defTabSz="443483">
              <a:spcBef>
                <a:spcPts val="0"/>
              </a:spcBef>
              <a:defRPr sz="3000"/>
            </a:pPr>
            <a:r>
              <a:rPr lang="de-DE" b="0" dirty="0">
                <a:latin typeface="Calibri Light" panose="020F0302020204030204" pitchFamily="34" charset="0"/>
                <a:cs typeface="Calibri Light" panose="020F0302020204030204" pitchFamily="34" charset="0"/>
              </a:rPr>
              <a:t>Semester </a:t>
            </a:r>
            <a:r>
              <a:rPr lang="de-DE" b="0" dirty="0" err="1">
                <a:latin typeface="Calibri Light" panose="020F0302020204030204" pitchFamily="34" charset="0"/>
                <a:cs typeface="Calibri Light" panose="020F0302020204030204" pitchFamily="34" charset="0"/>
              </a:rPr>
              <a:t>Contribution</a:t>
            </a:r>
            <a:endParaRPr lang="de-DE" b="0" dirty="0">
              <a:latin typeface="Calibri Light" panose="020F0302020204030204" pitchFamily="34" charset="0"/>
              <a:cs typeface="Calibri Light" panose="020F0302020204030204" pitchFamily="34" charset="0"/>
            </a:endParaRPr>
          </a:p>
          <a:p>
            <a:pPr defTabSz="443483">
              <a:spcBef>
                <a:spcPts val="0"/>
              </a:spcBef>
              <a:defRPr sz="3000"/>
            </a:pPr>
            <a:r>
              <a:rPr lang="de-DE" b="0" dirty="0">
                <a:latin typeface="Calibri Light" panose="020F0302020204030204" pitchFamily="34" charset="0"/>
                <a:cs typeface="Calibri Light" panose="020F0302020204030204" pitchFamily="34" charset="0"/>
              </a:rPr>
              <a:t>Town Registration and Residence Permit</a:t>
            </a:r>
          </a:p>
          <a:p>
            <a:pPr defTabSz="443483">
              <a:spcBef>
                <a:spcPts val="0"/>
              </a:spcBef>
              <a:defRPr sz="3000"/>
            </a:pPr>
            <a:r>
              <a:rPr lang="de-DE" b="0" dirty="0">
                <a:latin typeface="Calibri Light" panose="020F0302020204030204" pitchFamily="34" charset="0"/>
                <a:cs typeface="Calibri Light" panose="020F0302020204030204" pitchFamily="34" charset="0"/>
              </a:rPr>
              <a:t>Student ID &amp; Semester Ticket</a:t>
            </a:r>
          </a:p>
          <a:p>
            <a:pPr defTabSz="443483">
              <a:spcBef>
                <a:spcPts val="0"/>
              </a:spcBef>
              <a:defRPr sz="3000"/>
            </a:pPr>
            <a:r>
              <a:rPr b="0" dirty="0">
                <a:latin typeface="Calibri Light" panose="020F0302020204030204" pitchFamily="34" charset="0"/>
                <a:cs typeface="Calibri Light" panose="020F0302020204030204" pitchFamily="34" charset="0"/>
              </a:rPr>
              <a:t>Q&amp;A </a:t>
            </a:r>
            <a:r>
              <a:rPr lang="de-DE" b="0" dirty="0">
                <a:latin typeface="Calibri Light" panose="020F0302020204030204" pitchFamily="34" charset="0"/>
                <a:cs typeface="Calibri Light" panose="020F0302020204030204" pitchFamily="34" charset="0"/>
              </a:rPr>
              <a:t>S</a:t>
            </a:r>
            <a:r>
              <a:rPr b="0" dirty="0" err="1">
                <a:latin typeface="Calibri Light" panose="020F0302020204030204" pitchFamily="34" charset="0"/>
                <a:cs typeface="Calibri Light" panose="020F0302020204030204" pitchFamily="34" charset="0"/>
              </a:rPr>
              <a:t>ession</a:t>
            </a:r>
            <a:endParaRPr b="0" dirty="0">
              <a:latin typeface="Calibri Light" panose="020F0302020204030204" pitchFamily="34" charset="0"/>
              <a:cs typeface="Calibri Light" panose="020F0302020204030204" pitchFamily="34" charset="0"/>
            </a:endParaRPr>
          </a:p>
        </p:txBody>
      </p:sp>
      <p:sp>
        <p:nvSpPr>
          <p:cNvPr id="109" name="Datumsplatzhalter 3"/>
          <p:cNvSpPr txBox="1">
            <a:spLocks noGrp="1"/>
          </p:cNvSpPr>
          <p:nvPr>
            <p:ph type="sldNum" sz="quarter" idx="2"/>
          </p:nvPr>
        </p:nvSpPr>
        <p:spPr>
          <a:xfrm>
            <a:off x="8735686" y="6484725"/>
            <a:ext cx="181834" cy="2392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82AB921B-9C82-4F08-A9B6-981D591D4E90}"/>
              </a:ext>
            </a:extLst>
          </p:cNvPr>
          <p:cNvSpPr txBox="1"/>
          <p:nvPr/>
        </p:nvSpPr>
        <p:spPr>
          <a:xfrm>
            <a:off x="277251" y="1195528"/>
            <a:ext cx="8346632" cy="63401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solidFill>
                  <a:schemeClr val="tx1"/>
                </a:solidFill>
                <a:latin typeface="+mj-lt"/>
                <a:cs typeface="Arial"/>
              </a:rPr>
              <a:t>Please note that you only need a residence permit if your visa does not cover your entire stay! </a:t>
            </a:r>
            <a:r>
              <a:rPr lang="en-US" b="1" dirty="0">
                <a:solidFill>
                  <a:schemeClr val="tx1"/>
                </a:solidFill>
                <a:latin typeface="+mj-lt"/>
                <a:cs typeface="Arial"/>
              </a:rPr>
              <a:t>We strongly recommend that you apply for the visa in your home country.</a:t>
            </a:r>
            <a:r>
              <a:rPr lang="en-US" dirty="0">
                <a:solidFill>
                  <a:schemeClr val="tx1"/>
                </a:solidFill>
                <a:latin typeface="+mj-lt"/>
                <a:cs typeface="Arial"/>
              </a:rPr>
              <a:t> In general you will need the following documents for town registration and to apply for a residence permit:</a:t>
            </a:r>
          </a:p>
          <a:p>
            <a:r>
              <a:rPr lang="en-US" dirty="0">
                <a:solidFill>
                  <a:schemeClr val="tx1"/>
                </a:solidFill>
                <a:latin typeface="+mj-lt"/>
                <a:cs typeface="Arial"/>
              </a:rPr>
              <a:t>Passport</a:t>
            </a:r>
          </a:p>
          <a:p>
            <a:r>
              <a:rPr lang="en-US" dirty="0" err="1">
                <a:solidFill>
                  <a:schemeClr val="tx1"/>
                </a:solidFill>
                <a:latin typeface="+mj-lt"/>
                <a:cs typeface="Arial"/>
              </a:rPr>
              <a:t>Wohnungsgeberbestätigung</a:t>
            </a:r>
            <a:r>
              <a:rPr lang="en-US" dirty="0">
                <a:solidFill>
                  <a:schemeClr val="tx1"/>
                </a:solidFill>
                <a:latin typeface="+mj-lt"/>
                <a:cs typeface="Arial"/>
              </a:rPr>
              <a:t>*</a:t>
            </a:r>
          </a:p>
          <a:p>
            <a:r>
              <a:rPr lang="en-US" dirty="0">
                <a:solidFill>
                  <a:schemeClr val="tx1"/>
                </a:solidFill>
                <a:latin typeface="+mj-lt"/>
                <a:cs typeface="Arial"/>
              </a:rPr>
              <a:t>a current biometric passport photo (not older than 6 months)</a:t>
            </a:r>
          </a:p>
          <a:p>
            <a:r>
              <a:rPr lang="en-US" dirty="0">
                <a:solidFill>
                  <a:schemeClr val="tx1"/>
                </a:solidFill>
                <a:latin typeface="+mj-lt"/>
                <a:cs typeface="Arial"/>
              </a:rPr>
              <a:t>Proof of health insurance</a:t>
            </a:r>
          </a:p>
          <a:p>
            <a:r>
              <a:rPr lang="en-US" dirty="0">
                <a:solidFill>
                  <a:schemeClr val="tx1"/>
                </a:solidFill>
                <a:latin typeface="+mj-lt"/>
                <a:cs typeface="Arial"/>
              </a:rPr>
              <a:t>Proof of finance </a:t>
            </a:r>
          </a:p>
          <a:p>
            <a:r>
              <a:rPr lang="en-US" dirty="0">
                <a:solidFill>
                  <a:schemeClr val="tx1"/>
                </a:solidFill>
                <a:latin typeface="+mj-lt"/>
                <a:cs typeface="Arial"/>
              </a:rPr>
              <a:t>- blocked account,</a:t>
            </a:r>
          </a:p>
          <a:p>
            <a:r>
              <a:rPr lang="en-US" dirty="0">
                <a:solidFill>
                  <a:schemeClr val="tx1"/>
                </a:solidFill>
                <a:latin typeface="+mj-lt"/>
                <a:cs typeface="Arial"/>
              </a:rPr>
              <a:t>- declaration of commitment (</a:t>
            </a:r>
            <a:r>
              <a:rPr lang="en-US" dirty="0" err="1">
                <a:solidFill>
                  <a:schemeClr val="tx1"/>
                </a:solidFill>
                <a:latin typeface="+mj-lt"/>
                <a:cs typeface="Arial"/>
              </a:rPr>
              <a:t>Verpflichtungserklärung</a:t>
            </a:r>
            <a:r>
              <a:rPr lang="en-US" dirty="0">
                <a:solidFill>
                  <a:schemeClr val="tx1"/>
                </a:solidFill>
                <a:latin typeface="+mj-lt"/>
                <a:cs typeface="Arial"/>
              </a:rPr>
              <a:t>) and/or</a:t>
            </a:r>
          </a:p>
          <a:p>
            <a:r>
              <a:rPr lang="en-US" dirty="0">
                <a:solidFill>
                  <a:schemeClr val="tx1"/>
                </a:solidFill>
                <a:latin typeface="+mj-lt"/>
                <a:cs typeface="Arial"/>
              </a:rPr>
              <a:t>- scholarship</a:t>
            </a:r>
          </a:p>
          <a:p>
            <a:r>
              <a:rPr lang="en-US" dirty="0">
                <a:solidFill>
                  <a:schemeClr val="tx1"/>
                </a:solidFill>
                <a:latin typeface="+mj-lt"/>
                <a:cs typeface="Arial"/>
              </a:rPr>
              <a:t>Valid** </a:t>
            </a:r>
            <a:r>
              <a:rPr lang="en-US" dirty="0" err="1">
                <a:solidFill>
                  <a:schemeClr val="tx1"/>
                </a:solidFill>
                <a:latin typeface="+mj-lt"/>
                <a:cs typeface="Arial"/>
              </a:rPr>
              <a:t>Studienbescheinigung</a:t>
            </a:r>
            <a:endParaRPr lang="en-US" dirty="0">
              <a:solidFill>
                <a:schemeClr val="tx1"/>
              </a:solidFill>
              <a:latin typeface="+mj-lt"/>
              <a:cs typeface="Arial"/>
            </a:endParaRPr>
          </a:p>
          <a:p>
            <a:r>
              <a:rPr lang="en-US" dirty="0">
                <a:solidFill>
                  <a:schemeClr val="tx1"/>
                </a:solidFill>
                <a:latin typeface="+mj-lt"/>
                <a:cs typeface="Arial"/>
              </a:rPr>
              <a:t>Fees of up to €113.00 (payable in cash or EC)</a:t>
            </a:r>
          </a:p>
          <a:p>
            <a:endParaRPr lang="en-US" dirty="0">
              <a:solidFill>
                <a:schemeClr val="tx1"/>
              </a:solidFill>
              <a:latin typeface="+mj-lt"/>
              <a:cs typeface="Arial"/>
            </a:endParaRPr>
          </a:p>
          <a:p>
            <a:r>
              <a:rPr lang="en-US" sz="1600" i="1" dirty="0">
                <a:solidFill>
                  <a:schemeClr val="tx1"/>
                </a:solidFill>
                <a:latin typeface="+mj-lt"/>
                <a:cs typeface="Arial"/>
              </a:rPr>
              <a:t>*if you live in the dorms, you have received the </a:t>
            </a:r>
            <a:r>
              <a:rPr lang="en-US" sz="1600" i="1" dirty="0" err="1">
                <a:solidFill>
                  <a:schemeClr val="tx1"/>
                </a:solidFill>
                <a:latin typeface="+mj-lt"/>
                <a:cs typeface="Arial"/>
              </a:rPr>
              <a:t>Wohnungsgeberbestätigung</a:t>
            </a:r>
            <a:r>
              <a:rPr lang="en-US" sz="1600" i="1" dirty="0">
                <a:solidFill>
                  <a:schemeClr val="tx1"/>
                </a:solidFill>
                <a:latin typeface="+mj-lt"/>
                <a:cs typeface="Arial"/>
              </a:rPr>
              <a:t> PDF in the email with your contract, otherwise you can download a copy here and ask your landlord to fill it out</a:t>
            </a:r>
          </a:p>
          <a:p>
            <a:endParaRPr lang="en-US" dirty="0">
              <a:solidFill>
                <a:schemeClr val="tx1"/>
              </a:solidFill>
              <a:latin typeface="+mj-lt"/>
              <a:cs typeface="Arial"/>
            </a:endParaRPr>
          </a:p>
          <a:p>
            <a:r>
              <a:rPr lang="en-US" sz="1600" i="1" dirty="0">
                <a:solidFill>
                  <a:schemeClr val="tx1"/>
                </a:solidFill>
                <a:latin typeface="+mj-lt"/>
                <a:cs typeface="Arial"/>
              </a:rPr>
              <a:t>**You must pay the semester contribution in order to download a new, valid </a:t>
            </a:r>
            <a:r>
              <a:rPr lang="en-US" sz="1600" i="1" dirty="0" err="1">
                <a:solidFill>
                  <a:schemeClr val="tx1"/>
                </a:solidFill>
                <a:latin typeface="+mj-lt"/>
                <a:cs typeface="Arial"/>
              </a:rPr>
              <a:t>Studienbescheinigung</a:t>
            </a:r>
            <a:r>
              <a:rPr lang="en-US" sz="1600" i="1" dirty="0">
                <a:solidFill>
                  <a:schemeClr val="tx1"/>
                </a:solidFill>
                <a:latin typeface="+mj-lt"/>
                <a:cs typeface="Arial"/>
              </a:rPr>
              <a:t> from the </a:t>
            </a:r>
            <a:r>
              <a:rPr lang="en-US" sz="1600" i="1" dirty="0" err="1">
                <a:solidFill>
                  <a:schemeClr val="tx1"/>
                </a:solidFill>
                <a:latin typeface="+mj-lt"/>
                <a:cs typeface="Arial"/>
              </a:rPr>
              <a:t>HISinOne</a:t>
            </a:r>
            <a:r>
              <a:rPr lang="en-US" sz="1600" i="1" dirty="0">
                <a:solidFill>
                  <a:schemeClr val="tx1"/>
                </a:solidFill>
                <a:latin typeface="+mj-lt"/>
                <a:cs typeface="Arial"/>
              </a:rPr>
              <a:t> portal</a:t>
            </a:r>
            <a:endParaRPr lang="en-US" sz="1600" i="1" dirty="0">
              <a:solidFill>
                <a:schemeClr val="tx1"/>
              </a:solidFill>
              <a:latin typeface="+mj-lt"/>
              <a:cs typeface="Arial"/>
              <a:sym typeface="Arial"/>
              <a:hlinkClick r:id="rId3">
                <a:extLst>
                  <a:ext uri="{A12FA001-AC4F-418D-AE19-62706E023703}">
                    <ahyp:hlinkClr xmlns:ahyp="http://schemas.microsoft.com/office/drawing/2018/hyperlinkcolor" val="tx"/>
                  </a:ext>
                </a:extLst>
              </a:hlinkClick>
            </a:endParaRPr>
          </a:p>
          <a:p>
            <a:r>
              <a:rPr lang="en-US" dirty="0">
                <a:solidFill>
                  <a:schemeClr val="tx1"/>
                </a:solidFill>
                <a:latin typeface="+mj-lt"/>
                <a:cs typeface="Arial"/>
                <a:sym typeface="Arial"/>
              </a:rPr>
              <a:t>		</a:t>
            </a:r>
            <a:br>
              <a:rPr lang="en-US" b="0" i="0" dirty="0">
                <a:solidFill>
                  <a:srgbClr val="373A3C"/>
                </a:solidFill>
                <a:effectLst/>
                <a:latin typeface="-apple-system"/>
              </a:rPr>
            </a:br>
            <a:endParaRPr lang="en-US" b="0" i="0" dirty="0">
              <a:solidFill>
                <a:srgbClr val="373A3C"/>
              </a:solidFill>
              <a:effectLst/>
              <a:latin typeface="-apple-system"/>
            </a:endParaRPr>
          </a:p>
          <a:p>
            <a:endParaRPr lang="en-US" dirty="0">
              <a:solidFill>
                <a:schemeClr val="accent2"/>
              </a:solidFill>
              <a:latin typeface="+mj-lt"/>
              <a:cs typeface="Arial"/>
            </a:endParaRPr>
          </a:p>
        </p:txBody>
      </p:sp>
      <p:sp>
        <p:nvSpPr>
          <p:cNvPr id="208" name="Titel 1"/>
          <p:cNvSpPr txBox="1">
            <a:spLocks noGrp="1"/>
          </p:cNvSpPr>
          <p:nvPr>
            <p:ph type="title"/>
          </p:nvPr>
        </p:nvSpPr>
        <p:spPr>
          <a:prstGeom prst="rect">
            <a:avLst/>
          </a:prstGeom>
        </p:spPr>
        <p:txBody>
          <a:bodyPr/>
          <a:lstStyle>
            <a:lvl1pPr>
              <a:defRPr sz="2800"/>
            </a:lvl1pPr>
          </a:lstStyle>
          <a:p>
            <a:r>
              <a:rPr b="0" dirty="0">
                <a:latin typeface="Calibri Light" panose="020F0302020204030204" pitchFamily="34" charset="0"/>
                <a:cs typeface="Calibri Light" panose="020F0302020204030204" pitchFamily="34" charset="0"/>
              </a:rPr>
              <a:t>  </a:t>
            </a:r>
            <a:r>
              <a:rPr lang="de-DE" b="0" dirty="0">
                <a:latin typeface="Calibri Light" panose="020F0302020204030204" pitchFamily="34" charset="0"/>
                <a:cs typeface="Calibri Light" panose="020F0302020204030204" pitchFamily="34" charset="0"/>
              </a:rPr>
              <a:t>Residence Permit – Non-EU </a:t>
            </a:r>
            <a:r>
              <a:rPr lang="de-DE" b="0" dirty="0" err="1">
                <a:latin typeface="Calibri Light" panose="020F0302020204030204" pitchFamily="34" charset="0"/>
                <a:cs typeface="Calibri Light" panose="020F0302020204030204" pitchFamily="34" charset="0"/>
              </a:rPr>
              <a:t>Nationals</a:t>
            </a:r>
            <a:endParaRPr b="0" dirty="0">
              <a:latin typeface="Calibri Light" panose="020F0302020204030204" pitchFamily="34" charset="0"/>
              <a:cs typeface="Calibri Light" panose="020F0302020204030204" pitchFamily="34" charset="0"/>
            </a:endParaRPr>
          </a:p>
        </p:txBody>
      </p:sp>
      <p:sp>
        <p:nvSpPr>
          <p:cNvPr id="10" name="Foliennummernplatzhalter 9">
            <a:extLst>
              <a:ext uri="{FF2B5EF4-FFF2-40B4-BE49-F238E27FC236}">
                <a16:creationId xmlns:a16="http://schemas.microsoft.com/office/drawing/2014/main" id="{5F726B8E-E827-4A0D-9A5B-46927E323A6A}"/>
              </a:ext>
            </a:extLst>
          </p:cNvPr>
          <p:cNvSpPr>
            <a:spLocks noGrp="1"/>
          </p:cNvSpPr>
          <p:nvPr>
            <p:ph type="sldNum" sz="quarter" idx="2"/>
          </p:nvPr>
        </p:nvSpPr>
        <p:spPr/>
        <p:txBody>
          <a:bodyPr/>
          <a:lstStyle/>
          <a:p>
            <a:fld id="{86CB4B4D-7CA3-9044-876B-883B54F8677D}" type="slidenum">
              <a:rPr lang="de-DE" smtClean="0"/>
              <a:t>20</a:t>
            </a:fld>
            <a:endParaRPr lang="de-DE"/>
          </a:p>
        </p:txBody>
      </p:sp>
      <p:pic>
        <p:nvPicPr>
          <p:cNvPr id="6" name="Grafik 5" descr="Dokument mit einfarbiger Füllung">
            <a:extLst>
              <a:ext uri="{FF2B5EF4-FFF2-40B4-BE49-F238E27FC236}">
                <a16:creationId xmlns:a16="http://schemas.microsoft.com/office/drawing/2014/main" id="{16B886A3-B17A-436E-8842-D294FDD12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5839" y="2334237"/>
            <a:ext cx="1264640" cy="1264640"/>
          </a:xfrm>
          <a:prstGeom prst="rect">
            <a:avLst/>
          </a:prstGeom>
        </p:spPr>
      </p:pic>
    </p:spTree>
    <p:extLst>
      <p:ext uri="{BB962C8B-B14F-4D97-AF65-F5344CB8AC3E}">
        <p14:creationId xmlns:p14="http://schemas.microsoft.com/office/powerpoint/2010/main" val="21411810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D7F20-2F43-4D37-B82C-6C23695A5B3C}"/>
              </a:ext>
            </a:extLst>
          </p:cNvPr>
          <p:cNvSpPr>
            <a:spLocks noGrp="1"/>
          </p:cNvSpPr>
          <p:nvPr>
            <p:ph type="title"/>
          </p:nvPr>
        </p:nvSpPr>
        <p:spPr/>
        <p:txBody>
          <a:bodyPr/>
          <a:lstStyle/>
          <a:p>
            <a:r>
              <a:rPr lang="de-DE" dirty="0"/>
              <a:t>  </a:t>
            </a:r>
            <a:r>
              <a:rPr lang="de-DE" sz="2800" b="0" dirty="0">
                <a:latin typeface="Calibri Light" panose="020F0302020204030204" pitchFamily="34" charset="0"/>
                <a:cs typeface="Calibri Light" panose="020F0302020204030204" pitchFamily="34" charset="0"/>
              </a:rPr>
              <a:t>Semester</a:t>
            </a:r>
            <a:r>
              <a:rPr lang="de-DE" b="0" dirty="0">
                <a:latin typeface="Calibri Light" panose="020F0302020204030204" pitchFamily="34" charset="0"/>
                <a:cs typeface="Calibri Light" panose="020F0302020204030204" pitchFamily="34" charset="0"/>
              </a:rPr>
              <a:t> </a:t>
            </a:r>
            <a:r>
              <a:rPr lang="de-DE" sz="2800" b="0" dirty="0">
                <a:latin typeface="Calibri Light" panose="020F0302020204030204" pitchFamily="34" charset="0"/>
                <a:cs typeface="Calibri Light" panose="020F0302020204030204" pitchFamily="34" charset="0"/>
              </a:rPr>
              <a:t>Ticket</a:t>
            </a:r>
            <a:endParaRPr lang="de-DE" sz="2800" dirty="0"/>
          </a:p>
        </p:txBody>
      </p:sp>
      <p:sp>
        <p:nvSpPr>
          <p:cNvPr id="3" name="Textplatzhalter 2">
            <a:extLst>
              <a:ext uri="{FF2B5EF4-FFF2-40B4-BE49-F238E27FC236}">
                <a16:creationId xmlns:a16="http://schemas.microsoft.com/office/drawing/2014/main" id="{06696201-0B1B-4FB1-963B-6571075042B8}"/>
              </a:ext>
            </a:extLst>
          </p:cNvPr>
          <p:cNvSpPr>
            <a:spLocks noGrp="1"/>
          </p:cNvSpPr>
          <p:nvPr>
            <p:ph type="body" idx="1"/>
          </p:nvPr>
        </p:nvSpPr>
        <p:spPr>
          <a:xfrm>
            <a:off x="179999" y="1223999"/>
            <a:ext cx="8784002" cy="5454002"/>
          </a:xfrm>
          <a:ln>
            <a:noFill/>
          </a:ln>
        </p:spPr>
        <p:txBody>
          <a:bodyPr>
            <a:normAutofit lnSpcReduction="10000"/>
          </a:bodyPr>
          <a:lstStyle/>
          <a:p>
            <a:r>
              <a:rPr lang="en-GB" sz="1800" b="0" dirty="0">
                <a:solidFill>
                  <a:schemeClr val="tx1"/>
                </a:solidFill>
                <a:effectLst/>
                <a:latin typeface="+mj-lt"/>
                <a:ea typeface="Times New Roman" panose="02020603050405020304" pitchFamily="18" charset="0"/>
              </a:rPr>
              <a:t>You can access your semester ticket via the </a:t>
            </a:r>
            <a:r>
              <a:rPr lang="en-GB" sz="1800" b="0" dirty="0" err="1">
                <a:solidFill>
                  <a:schemeClr val="tx1"/>
                </a:solidFill>
                <a:effectLst/>
                <a:latin typeface="+mj-lt"/>
                <a:ea typeface="Times New Roman" panose="02020603050405020304" pitchFamily="18" charset="0"/>
              </a:rPr>
              <a:t>myUDE</a:t>
            </a:r>
            <a:r>
              <a:rPr lang="en-GB" sz="1800" b="0" dirty="0">
                <a:solidFill>
                  <a:schemeClr val="tx1"/>
                </a:solidFill>
                <a:effectLst/>
                <a:latin typeface="+mj-lt"/>
                <a:ea typeface="Times New Roman" panose="02020603050405020304" pitchFamily="18" charset="0"/>
              </a:rPr>
              <a:t> smartphone app: </a:t>
            </a:r>
            <a:r>
              <a:rPr lang="en-US" sz="1800" b="0" dirty="0" err="1">
                <a:solidFill>
                  <a:schemeClr val="accent2"/>
                </a:solidFill>
                <a:latin typeface="+mj-lt"/>
                <a:hlinkClick r:id="rId3">
                  <a:extLst>
                    <a:ext uri="{A12FA001-AC4F-418D-AE19-62706E023703}">
                      <ahyp:hlinkClr xmlns:ahyp="http://schemas.microsoft.com/office/drawing/2018/hyperlinkcolor" val="tx"/>
                    </a:ext>
                  </a:extLst>
                </a:hlinkClick>
              </a:rPr>
              <a:t>myUDE</a:t>
            </a:r>
            <a:r>
              <a:rPr lang="en-US" sz="1800" b="0" dirty="0">
                <a:solidFill>
                  <a:schemeClr val="accent2"/>
                </a:solidFill>
                <a:latin typeface="+mj-lt"/>
                <a:hlinkClick r:id="rId3">
                  <a:extLst>
                    <a:ext uri="{A12FA001-AC4F-418D-AE19-62706E023703}">
                      <ahyp:hlinkClr xmlns:ahyp="http://schemas.microsoft.com/office/drawing/2018/hyperlinkcolor" val="tx"/>
                    </a:ext>
                  </a:extLst>
                </a:hlinkClick>
              </a:rPr>
              <a:t> - the Campus-App of the University Duisburg-Essen (uni-due.de)</a:t>
            </a:r>
            <a:r>
              <a:rPr lang="en-GB" sz="1800" b="0" dirty="0">
                <a:solidFill>
                  <a:schemeClr val="accent2"/>
                </a:solidFill>
                <a:latin typeface="+mj-lt"/>
              </a:rPr>
              <a:t>.</a:t>
            </a:r>
          </a:p>
          <a:p>
            <a:r>
              <a:rPr lang="en-GB" sz="1800" b="0" dirty="0">
                <a:solidFill>
                  <a:schemeClr val="tx1"/>
                </a:solidFill>
                <a:effectLst/>
                <a:latin typeface="+mj-lt"/>
                <a:ea typeface="Times New Roman" panose="02020603050405020304" pitchFamily="18" charset="0"/>
              </a:rPr>
              <a:t>Please note: </a:t>
            </a:r>
            <a:r>
              <a:rPr lang="en-US" sz="1800" b="0" dirty="0">
                <a:solidFill>
                  <a:schemeClr val="tx1"/>
                </a:solidFill>
                <a:effectLst/>
                <a:latin typeface="+mj-lt"/>
                <a:ea typeface="Times New Roman" panose="02020603050405020304" pitchFamily="18" charset="0"/>
              </a:rPr>
              <a:t>The semester ticket is only valid after the start of the semester (01.04./01.10.)</a:t>
            </a:r>
          </a:p>
          <a:p>
            <a:r>
              <a:rPr lang="en-GB" sz="1800" b="0" dirty="0">
                <a:solidFill>
                  <a:schemeClr val="tx1"/>
                </a:solidFill>
                <a:effectLst/>
                <a:latin typeface="+mj-lt"/>
                <a:ea typeface="Times New Roman" panose="02020603050405020304" pitchFamily="18" charset="0"/>
              </a:rPr>
              <a:t>The Semester Ticket </a:t>
            </a:r>
            <a:r>
              <a:rPr lang="en-US" sz="1800" b="0" dirty="0">
                <a:solidFill>
                  <a:schemeClr val="tx1"/>
                </a:solidFill>
                <a:effectLst/>
                <a:latin typeface="+mj-lt"/>
                <a:ea typeface="Times New Roman" panose="02020603050405020304" pitchFamily="18" charset="0"/>
              </a:rPr>
              <a:t>corresponds to the “</a:t>
            </a:r>
            <a:r>
              <a:rPr lang="en-US" sz="1800" b="0" dirty="0" err="1">
                <a:solidFill>
                  <a:schemeClr val="tx1"/>
                </a:solidFill>
                <a:effectLst/>
                <a:latin typeface="+mj-lt"/>
                <a:ea typeface="Times New Roman" panose="02020603050405020304" pitchFamily="18" charset="0"/>
              </a:rPr>
              <a:t>Deutschlandticket</a:t>
            </a:r>
            <a:r>
              <a:rPr lang="en-US" sz="1800" b="0" dirty="0">
                <a:solidFill>
                  <a:schemeClr val="tx1"/>
                </a:solidFill>
                <a:effectLst/>
                <a:latin typeface="+mj-lt"/>
                <a:ea typeface="Times New Roman" panose="02020603050405020304" pitchFamily="18" charset="0"/>
              </a:rPr>
              <a:t>” and can be used on local public transport throughout Germany</a:t>
            </a:r>
          </a:p>
          <a:p>
            <a:r>
              <a:rPr lang="en-US" sz="1800" dirty="0">
                <a:solidFill>
                  <a:schemeClr val="tx1"/>
                </a:solidFill>
                <a:latin typeface="+mj-lt"/>
              </a:rPr>
              <a:t>Please always use the ticket with a photo ID</a:t>
            </a:r>
          </a:p>
          <a:p>
            <a:pPr marL="0" indent="0">
              <a:buNone/>
            </a:pPr>
            <a:endParaRPr lang="en-US" sz="1800" b="0" dirty="0">
              <a:solidFill>
                <a:schemeClr val="tx1"/>
              </a:solidFill>
              <a:latin typeface="+mj-lt"/>
            </a:endParaRPr>
          </a:p>
          <a:p>
            <a:pPr marL="0" indent="0">
              <a:buNone/>
            </a:pPr>
            <a:r>
              <a:rPr lang="en-US" sz="1800" b="0" dirty="0">
                <a:solidFill>
                  <a:schemeClr val="tx1"/>
                </a:solidFill>
                <a:latin typeface="+mj-lt"/>
              </a:rPr>
              <a:t>Please find more information on the following websites:</a:t>
            </a:r>
          </a:p>
          <a:p>
            <a:pPr>
              <a:lnSpc>
                <a:spcPct val="110000"/>
              </a:lnSpc>
            </a:pPr>
            <a:r>
              <a:rPr lang="en-US" sz="1800" b="0" dirty="0" err="1">
                <a:solidFill>
                  <a:schemeClr val="accent2"/>
                </a:solidFill>
                <a:latin typeface="+mj-lt"/>
                <a:hlinkClick r:id="rId4">
                  <a:extLst>
                    <a:ext uri="{A12FA001-AC4F-418D-AE19-62706E023703}">
                      <ahyp:hlinkClr xmlns:ahyp="http://schemas.microsoft.com/office/drawing/2018/hyperlinkcolor" val="tx"/>
                    </a:ext>
                  </a:extLst>
                </a:hlinkClick>
              </a:rPr>
              <a:t>Semesterticket</a:t>
            </a:r>
            <a:r>
              <a:rPr lang="en-US" sz="1800" b="0" dirty="0">
                <a:solidFill>
                  <a:schemeClr val="accent2"/>
                </a:solidFill>
                <a:latin typeface="+mj-lt"/>
                <a:hlinkClick r:id="rId4">
                  <a:extLst>
                    <a:ext uri="{A12FA001-AC4F-418D-AE19-62706E023703}">
                      <ahyp:hlinkClr xmlns:ahyp="http://schemas.microsoft.com/office/drawing/2018/hyperlinkcolor" val="tx"/>
                    </a:ext>
                  </a:extLst>
                </a:hlinkClick>
              </a:rPr>
              <a:t> - Info Enrolment Office</a:t>
            </a:r>
            <a:endParaRPr lang="en-US" sz="1800" b="0" dirty="0">
              <a:solidFill>
                <a:schemeClr val="accent2"/>
              </a:solidFill>
              <a:latin typeface="+mj-lt"/>
            </a:endParaRPr>
          </a:p>
          <a:p>
            <a:r>
              <a:rPr lang="de-DE" sz="1800" b="0" dirty="0">
                <a:solidFill>
                  <a:schemeClr val="accent2"/>
                </a:solidFill>
                <a:latin typeface="+mj-lt"/>
                <a:hlinkClick r:id="rId5">
                  <a:extLst>
                    <a:ext uri="{A12FA001-AC4F-418D-AE19-62706E023703}">
                      <ahyp:hlinkClr xmlns:ahyp="http://schemas.microsoft.com/office/drawing/2018/hyperlinkcolor" val="tx"/>
                    </a:ext>
                  </a:extLst>
                </a:hlinkClick>
              </a:rPr>
              <a:t>Semesterticket - Info ASTA</a:t>
            </a:r>
            <a:endParaRPr lang="en-US" sz="1800" b="0" dirty="0">
              <a:solidFill>
                <a:schemeClr val="accent2"/>
              </a:solidFill>
              <a:latin typeface="+mj-lt"/>
            </a:endParaRPr>
          </a:p>
          <a:p>
            <a:r>
              <a:rPr lang="en-US" sz="1800" b="0" dirty="0" err="1">
                <a:solidFill>
                  <a:schemeClr val="accent2"/>
                </a:solidFill>
                <a:latin typeface="+mj-lt"/>
                <a:hlinkClick r:id="rId6">
                  <a:extLst>
                    <a:ext uri="{A12FA001-AC4F-418D-AE19-62706E023703}">
                      <ahyp:hlinkClr xmlns:ahyp="http://schemas.microsoft.com/office/drawing/2018/hyperlinkcolor" val="tx"/>
                    </a:ext>
                  </a:extLst>
                </a:hlinkClick>
              </a:rPr>
              <a:t>DeutschlandTicket</a:t>
            </a:r>
            <a:r>
              <a:rPr lang="en-US" sz="1800" b="0" dirty="0">
                <a:solidFill>
                  <a:schemeClr val="accent2"/>
                </a:solidFill>
                <a:latin typeface="+mj-lt"/>
                <a:hlinkClick r:id="rId6">
                  <a:extLst>
                    <a:ext uri="{A12FA001-AC4F-418D-AE19-62706E023703}">
                      <ahyp:hlinkClr xmlns:ahyp="http://schemas.microsoft.com/office/drawing/2018/hyperlinkcolor" val="tx"/>
                    </a:ext>
                  </a:extLst>
                </a:hlinkClick>
              </a:rPr>
              <a:t> – VRR</a:t>
            </a:r>
            <a:br>
              <a:rPr lang="en-US" sz="1800" b="0" dirty="0">
                <a:solidFill>
                  <a:schemeClr val="accent2"/>
                </a:solidFill>
                <a:latin typeface="+mj-lt"/>
              </a:rPr>
            </a:br>
            <a:endParaRPr lang="en-US" sz="1800" b="0" dirty="0">
              <a:solidFill>
                <a:schemeClr val="accent2"/>
              </a:solidFill>
              <a:latin typeface="+mj-lt"/>
            </a:endParaRPr>
          </a:p>
          <a:p>
            <a:pPr marL="0" indent="0">
              <a:buNone/>
            </a:pPr>
            <a:r>
              <a:rPr lang="en-US" sz="1800" b="0" dirty="0">
                <a:solidFill>
                  <a:schemeClr val="tx1"/>
                </a:solidFill>
                <a:latin typeface="+mj-lt"/>
              </a:rPr>
              <a:t>Ask your local transportation company:</a:t>
            </a:r>
          </a:p>
          <a:p>
            <a:r>
              <a:rPr lang="en-US" sz="1800" b="0" dirty="0">
                <a:solidFill>
                  <a:schemeClr val="tx1"/>
                </a:solidFill>
                <a:latin typeface="+mj-lt"/>
              </a:rPr>
              <a:t>Duisburg: </a:t>
            </a:r>
            <a:r>
              <a:rPr lang="de-DE" sz="1800" b="0" dirty="0">
                <a:solidFill>
                  <a:schemeClr val="accent2"/>
                </a:solidFill>
                <a:latin typeface="+mj-lt"/>
                <a:hlinkClick r:id="rId7">
                  <a:extLst>
                    <a:ext uri="{A12FA001-AC4F-418D-AE19-62706E023703}">
                      <ahyp:hlinkClr xmlns:ahyp="http://schemas.microsoft.com/office/drawing/2018/hyperlinkcolor" val="tx"/>
                    </a:ext>
                  </a:extLst>
                </a:hlinkClick>
              </a:rPr>
              <a:t>DVG – Duisburger Verkehrsgesellschaft </a:t>
            </a:r>
            <a:endParaRPr lang="en-US" sz="1800" b="0" dirty="0">
              <a:solidFill>
                <a:schemeClr val="accent2"/>
              </a:solidFill>
              <a:latin typeface="+mj-lt"/>
            </a:endParaRPr>
          </a:p>
          <a:p>
            <a:r>
              <a:rPr lang="en-US" sz="1800" b="0" dirty="0">
                <a:solidFill>
                  <a:schemeClr val="tx1"/>
                </a:solidFill>
                <a:latin typeface="+mj-lt"/>
              </a:rPr>
              <a:t>Essen: </a:t>
            </a:r>
            <a:r>
              <a:rPr lang="de-DE" sz="1800" b="0" dirty="0" err="1">
                <a:solidFill>
                  <a:schemeClr val="accent2"/>
                </a:solidFill>
                <a:latin typeface="+mj-lt"/>
                <a:hlinkClick r:id="rId8">
                  <a:extLst>
                    <a:ext uri="{A12FA001-AC4F-418D-AE19-62706E023703}">
                      <ahyp:hlinkClr xmlns:ahyp="http://schemas.microsoft.com/office/drawing/2018/hyperlinkcolor" val="tx"/>
                    </a:ext>
                  </a:extLst>
                </a:hlinkClick>
              </a:rPr>
              <a:t>Ruhrbahn</a:t>
            </a:r>
            <a:r>
              <a:rPr lang="de-DE" sz="1800" b="0" dirty="0">
                <a:solidFill>
                  <a:schemeClr val="accent2"/>
                </a:solidFill>
                <a:latin typeface="+mj-lt"/>
                <a:hlinkClick r:id="rId8">
                  <a:extLst>
                    <a:ext uri="{A12FA001-AC4F-418D-AE19-62706E023703}">
                      <ahyp:hlinkClr xmlns:ahyp="http://schemas.microsoft.com/office/drawing/2018/hyperlinkcolor" val="tx"/>
                    </a:ext>
                  </a:extLst>
                </a:hlinkClick>
              </a:rPr>
              <a:t> </a:t>
            </a:r>
            <a:endParaRPr lang="en-US" sz="1800" b="0" dirty="0">
              <a:solidFill>
                <a:schemeClr val="accent2"/>
              </a:solidFill>
              <a:latin typeface="+mj-lt"/>
            </a:endParaRPr>
          </a:p>
          <a:p>
            <a:pPr marL="0" indent="0">
              <a:buNone/>
            </a:pPr>
            <a:endParaRPr lang="en-US" sz="1800" b="0" dirty="0">
              <a:solidFill>
                <a:schemeClr val="tx1"/>
              </a:solidFill>
              <a:latin typeface="+mj-lt"/>
            </a:endParaRPr>
          </a:p>
          <a:p>
            <a:pPr marL="0" indent="0">
              <a:buNone/>
            </a:pPr>
            <a:endParaRPr lang="en-GB" sz="1800" b="0" dirty="0">
              <a:solidFill>
                <a:schemeClr val="tx1"/>
              </a:solidFill>
              <a:latin typeface="+mj-lt"/>
            </a:endParaRPr>
          </a:p>
          <a:p>
            <a:pPr marL="0" indent="0">
              <a:buNone/>
            </a:pPr>
            <a:endParaRPr lang="de-DE" b="0" dirty="0">
              <a:solidFill>
                <a:schemeClr val="tx1"/>
              </a:solidFill>
              <a:latin typeface="+mj-lt"/>
            </a:endParaRPr>
          </a:p>
        </p:txBody>
      </p:sp>
      <p:pic>
        <p:nvPicPr>
          <p:cNvPr id="5" name="Grafik 4">
            <a:extLst>
              <a:ext uri="{FF2B5EF4-FFF2-40B4-BE49-F238E27FC236}">
                <a16:creationId xmlns:a16="http://schemas.microsoft.com/office/drawing/2014/main" id="{72CF8AC4-79D6-43CA-881D-0CF6F7C7855E}"/>
              </a:ext>
            </a:extLst>
          </p:cNvPr>
          <p:cNvPicPr>
            <a:picLocks noChangeAspect="1"/>
          </p:cNvPicPr>
          <p:nvPr/>
        </p:nvPicPr>
        <p:blipFill>
          <a:blip r:embed="rId9"/>
          <a:stretch>
            <a:fillRect/>
          </a:stretch>
        </p:blipFill>
        <p:spPr>
          <a:xfrm>
            <a:off x="6564667" y="4427830"/>
            <a:ext cx="1447800" cy="1676400"/>
          </a:xfrm>
          <a:prstGeom prst="rect">
            <a:avLst/>
          </a:prstGeom>
        </p:spPr>
      </p:pic>
      <p:sp>
        <p:nvSpPr>
          <p:cNvPr id="9" name="Foliennummernplatzhalter 8">
            <a:extLst>
              <a:ext uri="{FF2B5EF4-FFF2-40B4-BE49-F238E27FC236}">
                <a16:creationId xmlns:a16="http://schemas.microsoft.com/office/drawing/2014/main" id="{C6714408-8B31-41C2-A3E4-16000DF85901}"/>
              </a:ext>
            </a:extLst>
          </p:cNvPr>
          <p:cNvSpPr>
            <a:spLocks noGrp="1"/>
          </p:cNvSpPr>
          <p:nvPr>
            <p:ph type="sldNum" sz="quarter" idx="2"/>
          </p:nvPr>
        </p:nvSpPr>
        <p:spPr/>
        <p:txBody>
          <a:bodyPr/>
          <a:lstStyle/>
          <a:p>
            <a:fld id="{86CB4B4D-7CA3-9044-876B-883B54F8677D}" type="slidenum">
              <a:rPr lang="de-DE" smtClean="0"/>
              <a:t>21</a:t>
            </a:fld>
            <a:endParaRPr lang="de-DE"/>
          </a:p>
        </p:txBody>
      </p:sp>
    </p:spTree>
    <p:extLst>
      <p:ext uri="{BB962C8B-B14F-4D97-AF65-F5344CB8AC3E}">
        <p14:creationId xmlns:p14="http://schemas.microsoft.com/office/powerpoint/2010/main" val="15378818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893148-8A15-418D-900E-A551EAAF261A}"/>
              </a:ext>
            </a:extLst>
          </p:cNvPr>
          <p:cNvSpPr>
            <a:spLocks noGrp="1"/>
          </p:cNvSpPr>
          <p:nvPr>
            <p:ph type="body" idx="1"/>
          </p:nvPr>
        </p:nvSpPr>
        <p:spPr>
          <a:ln>
            <a:noFill/>
          </a:ln>
        </p:spPr>
        <p:txBody>
          <a:bodyPr>
            <a:normAutofit/>
          </a:bodyPr>
          <a:lstStyle/>
          <a:p>
            <a:r>
              <a:rPr lang="en-US" sz="1800" b="0" dirty="0">
                <a:solidFill>
                  <a:schemeClr val="tx1"/>
                </a:solidFill>
                <a:latin typeface="+mj-lt"/>
              </a:rPr>
              <a:t>All students are issued a student identity card, which can be collected from the International Front Office at the respective campus. </a:t>
            </a:r>
          </a:p>
          <a:p>
            <a:r>
              <a:rPr lang="en-US" sz="1800" b="0" dirty="0">
                <a:solidFill>
                  <a:schemeClr val="tx1"/>
                </a:solidFill>
                <a:latin typeface="+mj-lt"/>
              </a:rPr>
              <a:t>The student identity card doubles as your library card and Mensa card with payment chip. You can use the identity card at the self-service stations (to print student certificates, make changes to your address, print bank transfer slips) and to use the washing machine at your student residence. </a:t>
            </a:r>
          </a:p>
          <a:p>
            <a:r>
              <a:rPr lang="en-US" sz="1800" b="0" dirty="0">
                <a:solidFill>
                  <a:schemeClr val="tx1"/>
                </a:solidFill>
                <a:latin typeface="+mj-lt"/>
              </a:rPr>
              <a:t>You do not need an ID card for Mensa (EC Card is possible, too) or public transportation!</a:t>
            </a:r>
          </a:p>
          <a:p>
            <a:pPr marL="0" indent="0">
              <a:buNone/>
            </a:pPr>
            <a:endParaRPr lang="en-US" sz="1800" b="0" dirty="0">
              <a:solidFill>
                <a:schemeClr val="tx1"/>
              </a:solidFill>
              <a:latin typeface="+mj-lt"/>
            </a:endParaRPr>
          </a:p>
          <a:p>
            <a:pPr marL="0" indent="0">
              <a:buNone/>
            </a:pPr>
            <a:endParaRPr lang="en-US" sz="1800" b="0" dirty="0">
              <a:solidFill>
                <a:schemeClr val="tx1"/>
              </a:solidFill>
              <a:latin typeface="+mj-lt"/>
            </a:endParaRPr>
          </a:p>
        </p:txBody>
      </p:sp>
      <p:sp>
        <p:nvSpPr>
          <p:cNvPr id="2" name="Titel 1">
            <a:extLst>
              <a:ext uri="{FF2B5EF4-FFF2-40B4-BE49-F238E27FC236}">
                <a16:creationId xmlns:a16="http://schemas.microsoft.com/office/drawing/2014/main" id="{24822B05-59B6-4CCF-95E1-187AA0DE0C0B}"/>
              </a:ext>
            </a:extLst>
          </p:cNvPr>
          <p:cNvSpPr>
            <a:spLocks noGrp="1"/>
          </p:cNvSpPr>
          <p:nvPr>
            <p:ph type="title"/>
          </p:nvPr>
        </p:nvSpPr>
        <p:spPr/>
        <p:txBody>
          <a:bodyPr>
            <a:normAutofit/>
          </a:bodyPr>
          <a:lstStyle/>
          <a:p>
            <a:r>
              <a:rPr lang="de-DE" sz="2800" b="0" dirty="0">
                <a:latin typeface="Calibri Light" panose="020F0302020204030204" pitchFamily="34" charset="0"/>
                <a:cs typeface="Calibri Light" panose="020F0302020204030204" pitchFamily="34" charset="0"/>
              </a:rPr>
              <a:t>  Student ID Card</a:t>
            </a:r>
          </a:p>
        </p:txBody>
      </p:sp>
      <p:sp>
        <p:nvSpPr>
          <p:cNvPr id="25" name="Foliennummernplatzhalter 24">
            <a:extLst>
              <a:ext uri="{FF2B5EF4-FFF2-40B4-BE49-F238E27FC236}">
                <a16:creationId xmlns:a16="http://schemas.microsoft.com/office/drawing/2014/main" id="{578FDC0F-7D27-4B6C-9525-2731A634A8F4}"/>
              </a:ext>
            </a:extLst>
          </p:cNvPr>
          <p:cNvSpPr>
            <a:spLocks noGrp="1"/>
          </p:cNvSpPr>
          <p:nvPr>
            <p:ph type="sldNum" sz="quarter" idx="2"/>
          </p:nvPr>
        </p:nvSpPr>
        <p:spPr/>
        <p:txBody>
          <a:bodyPr/>
          <a:lstStyle/>
          <a:p>
            <a:fld id="{86CB4B4D-7CA3-9044-876B-883B54F8677D}" type="slidenum">
              <a:rPr lang="de-DE" smtClean="0"/>
              <a:t>22</a:t>
            </a:fld>
            <a:endParaRPr lang="de-DE"/>
          </a:p>
        </p:txBody>
      </p:sp>
      <p:grpSp>
        <p:nvGrpSpPr>
          <p:cNvPr id="4" name="Gruppieren 3">
            <a:extLst>
              <a:ext uri="{FF2B5EF4-FFF2-40B4-BE49-F238E27FC236}">
                <a16:creationId xmlns:a16="http://schemas.microsoft.com/office/drawing/2014/main" id="{64327F8E-EC05-4C56-8B0E-ED0B99492247}"/>
              </a:ext>
            </a:extLst>
          </p:cNvPr>
          <p:cNvGrpSpPr/>
          <p:nvPr/>
        </p:nvGrpSpPr>
        <p:grpSpPr>
          <a:xfrm>
            <a:off x="1625137" y="4174872"/>
            <a:ext cx="5259907" cy="1206104"/>
            <a:chOff x="3068043" y="3671530"/>
            <a:chExt cx="5259907" cy="1206104"/>
          </a:xfrm>
        </p:grpSpPr>
        <p:grpSp>
          <p:nvGrpSpPr>
            <p:cNvPr id="24" name="Gruppieren 23">
              <a:extLst>
                <a:ext uri="{FF2B5EF4-FFF2-40B4-BE49-F238E27FC236}">
                  <a16:creationId xmlns:a16="http://schemas.microsoft.com/office/drawing/2014/main" id="{1784927F-6902-4B6A-B00B-FAE48E64D5DA}"/>
                </a:ext>
              </a:extLst>
            </p:cNvPr>
            <p:cNvGrpSpPr/>
            <p:nvPr/>
          </p:nvGrpSpPr>
          <p:grpSpPr>
            <a:xfrm>
              <a:off x="4572000" y="3671530"/>
              <a:ext cx="3755950" cy="1206104"/>
              <a:chOff x="4548282" y="3529488"/>
              <a:chExt cx="3755950" cy="1206104"/>
            </a:xfrm>
          </p:grpSpPr>
          <p:pic>
            <p:nvPicPr>
              <p:cNvPr id="14" name="Grafik 13">
                <a:extLst>
                  <a:ext uri="{FF2B5EF4-FFF2-40B4-BE49-F238E27FC236}">
                    <a16:creationId xmlns:a16="http://schemas.microsoft.com/office/drawing/2014/main" id="{2B49F4AC-49B6-4EB3-9254-7CE494F2E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282" y="3642370"/>
                <a:ext cx="579042" cy="754603"/>
              </a:xfrm>
              <a:prstGeom prst="rect">
                <a:avLst/>
              </a:prstGeom>
            </p:spPr>
          </p:pic>
          <p:sp>
            <p:nvSpPr>
              <p:cNvPr id="17" name="Additionszeichen 16">
                <a:extLst>
                  <a:ext uri="{FF2B5EF4-FFF2-40B4-BE49-F238E27FC236}">
                    <a16:creationId xmlns:a16="http://schemas.microsoft.com/office/drawing/2014/main" id="{1549901A-18A0-411E-9D84-F36328861864}"/>
                  </a:ext>
                </a:extLst>
              </p:cNvPr>
              <p:cNvSpPr/>
              <p:nvPr/>
            </p:nvSpPr>
            <p:spPr>
              <a:xfrm>
                <a:off x="5335479" y="3888869"/>
                <a:ext cx="275208" cy="261606"/>
              </a:xfrm>
              <a:prstGeom prst="mathPlus">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pic>
            <p:nvPicPr>
              <p:cNvPr id="19" name="Grafik 18" descr="Bücher mit einfarbiger Füllung">
                <a:extLst>
                  <a:ext uri="{FF2B5EF4-FFF2-40B4-BE49-F238E27FC236}">
                    <a16:creationId xmlns:a16="http://schemas.microsoft.com/office/drawing/2014/main" id="{1F4C45BE-3166-4BE5-BD20-FF2AA19D0D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1921" y="3529488"/>
                <a:ext cx="914400" cy="914400"/>
              </a:xfrm>
              <a:prstGeom prst="rect">
                <a:avLst/>
              </a:prstGeom>
            </p:spPr>
          </p:pic>
          <p:sp>
            <p:nvSpPr>
              <p:cNvPr id="20" name="Additionszeichen 19">
                <a:extLst>
                  <a:ext uri="{FF2B5EF4-FFF2-40B4-BE49-F238E27FC236}">
                    <a16:creationId xmlns:a16="http://schemas.microsoft.com/office/drawing/2014/main" id="{E60CCC69-679D-4AFD-A1B1-8A9D0E78F7EC}"/>
                  </a:ext>
                </a:extLst>
              </p:cNvPr>
              <p:cNvSpPr/>
              <p:nvPr/>
            </p:nvSpPr>
            <p:spPr>
              <a:xfrm>
                <a:off x="6747555" y="3888869"/>
                <a:ext cx="275208" cy="261606"/>
              </a:xfrm>
              <a:prstGeom prst="mathPlus">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pic>
            <p:nvPicPr>
              <p:cNvPr id="22" name="Grafik 21">
                <a:extLst>
                  <a:ext uri="{FF2B5EF4-FFF2-40B4-BE49-F238E27FC236}">
                    <a16:creationId xmlns:a16="http://schemas.microsoft.com/office/drawing/2014/main" id="{CF3002B9-665F-4D4F-9637-226E13F09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3997" y="3565357"/>
                <a:ext cx="1170235" cy="1170235"/>
              </a:xfrm>
              <a:prstGeom prst="rect">
                <a:avLst/>
              </a:prstGeom>
            </p:spPr>
          </p:pic>
        </p:grpSp>
        <p:pic>
          <p:nvPicPr>
            <p:cNvPr id="5" name="Grafik 4" descr="Messer und Gabel mit einfarbiger Füllung">
              <a:extLst>
                <a:ext uri="{FF2B5EF4-FFF2-40B4-BE49-F238E27FC236}">
                  <a16:creationId xmlns:a16="http://schemas.microsoft.com/office/drawing/2014/main" id="{CC3F451B-FB41-49EB-81DC-FF7153D309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8043" y="3671530"/>
              <a:ext cx="914400" cy="914400"/>
            </a:xfrm>
            <a:prstGeom prst="rect">
              <a:avLst/>
            </a:prstGeom>
          </p:spPr>
        </p:pic>
        <p:sp>
          <p:nvSpPr>
            <p:cNvPr id="13" name="Additionszeichen 12">
              <a:extLst>
                <a:ext uri="{FF2B5EF4-FFF2-40B4-BE49-F238E27FC236}">
                  <a16:creationId xmlns:a16="http://schemas.microsoft.com/office/drawing/2014/main" id="{02027C71-4761-4EF3-8AE7-A6D6BFEC7114}"/>
                </a:ext>
              </a:extLst>
            </p:cNvPr>
            <p:cNvSpPr/>
            <p:nvPr/>
          </p:nvSpPr>
          <p:spPr>
            <a:xfrm>
              <a:off x="4031589" y="4060760"/>
              <a:ext cx="275208" cy="261606"/>
            </a:xfrm>
            <a:prstGeom prst="mathPlus">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grpSp>
    </p:spTree>
    <p:extLst>
      <p:ext uri="{BB962C8B-B14F-4D97-AF65-F5344CB8AC3E}">
        <p14:creationId xmlns:p14="http://schemas.microsoft.com/office/powerpoint/2010/main" val="8552064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title"/>
          </p:nvPr>
        </p:nvSpPr>
        <p:spPr>
          <a:prstGeom prst="rect">
            <a:avLst/>
          </a:prstGeom>
        </p:spPr>
        <p:txBody>
          <a:bodyPr/>
          <a:lstStyle>
            <a:lvl1pPr>
              <a:defRPr sz="2800"/>
            </a:lvl1pPr>
          </a:lstStyle>
          <a:p>
            <a:r>
              <a:rPr b="0" dirty="0"/>
              <a:t>  </a:t>
            </a:r>
            <a:r>
              <a:rPr lang="de-DE" b="0" dirty="0">
                <a:latin typeface="Calibri Light" panose="020F0302020204030204" pitchFamily="34" charset="0"/>
                <a:cs typeface="Calibri Light" panose="020F0302020204030204" pitchFamily="34" charset="0"/>
              </a:rPr>
              <a:t>Next </a:t>
            </a:r>
            <a:r>
              <a:rPr lang="de-DE" b="0" dirty="0" err="1">
                <a:latin typeface="Calibri Light" panose="020F0302020204030204" pitchFamily="34" charset="0"/>
                <a:cs typeface="Calibri Light" panose="020F0302020204030204" pitchFamily="34" charset="0"/>
              </a:rPr>
              <a:t>Steps</a:t>
            </a:r>
            <a:endParaRPr b="0" dirty="0">
              <a:latin typeface="Calibri Light" panose="020F0302020204030204" pitchFamily="34" charset="0"/>
              <a:cs typeface="Calibri Light" panose="020F0302020204030204" pitchFamily="34" charset="0"/>
            </a:endParaRPr>
          </a:p>
        </p:txBody>
      </p:sp>
      <p:graphicFrame>
        <p:nvGraphicFramePr>
          <p:cNvPr id="4" name="Tabelle 3">
            <a:extLst>
              <a:ext uri="{FF2B5EF4-FFF2-40B4-BE49-F238E27FC236}">
                <a16:creationId xmlns:a16="http://schemas.microsoft.com/office/drawing/2014/main" id="{7A6A70BD-8B72-49A4-A638-4AF9B01DF1B5}"/>
              </a:ext>
            </a:extLst>
          </p:cNvPr>
          <p:cNvGraphicFramePr>
            <a:graphicFrameLocks noGrp="1"/>
          </p:cNvGraphicFramePr>
          <p:nvPr>
            <p:extLst>
              <p:ext uri="{D42A27DB-BD31-4B8C-83A1-F6EECF244321}">
                <p14:modId xmlns:p14="http://schemas.microsoft.com/office/powerpoint/2010/main" val="2947860899"/>
              </p:ext>
            </p:extLst>
          </p:nvPr>
        </p:nvGraphicFramePr>
        <p:xfrm>
          <a:off x="192283" y="1044001"/>
          <a:ext cx="8759434" cy="5427197"/>
        </p:xfrm>
        <a:graphic>
          <a:graphicData uri="http://schemas.openxmlformats.org/drawingml/2006/table">
            <a:tbl>
              <a:tblPr firstRow="1" bandRow="1">
                <a:tableStyleId>{5940675A-B579-460E-94D1-54222C63F5DA}</a:tableStyleId>
              </a:tblPr>
              <a:tblGrid>
                <a:gridCol w="1954568">
                  <a:extLst>
                    <a:ext uri="{9D8B030D-6E8A-4147-A177-3AD203B41FA5}">
                      <a16:colId xmlns:a16="http://schemas.microsoft.com/office/drawing/2014/main" val="3356049827"/>
                    </a:ext>
                  </a:extLst>
                </a:gridCol>
                <a:gridCol w="6804866">
                  <a:extLst>
                    <a:ext uri="{9D8B030D-6E8A-4147-A177-3AD203B41FA5}">
                      <a16:colId xmlns:a16="http://schemas.microsoft.com/office/drawing/2014/main" val="98304990"/>
                    </a:ext>
                  </a:extLst>
                </a:gridCol>
              </a:tblGrid>
              <a:tr h="1024932">
                <a:tc>
                  <a:txBody>
                    <a:bodyPr/>
                    <a:lstStyle/>
                    <a:p>
                      <a:pPr algn="ctr"/>
                      <a:r>
                        <a:rPr lang="de-DE" sz="1800" b="1" dirty="0" err="1">
                          <a:latin typeface="+mj-lt"/>
                        </a:rPr>
                        <a:t>July</a:t>
                      </a:r>
                      <a:endParaRPr lang="de-DE" sz="1800" b="1" dirty="0">
                        <a:latin typeface="+mj-lt"/>
                      </a:endParaRPr>
                    </a:p>
                  </a:txBody>
                  <a:tcPr anchor="ctr"/>
                </a:tc>
                <a:tc>
                  <a:txBody>
                    <a:bodyPr/>
                    <a:lstStyle/>
                    <a:p>
                      <a:pPr marL="285750" indent="-285750" algn="l">
                        <a:buFont typeface="Arial" panose="020B0604020202020204" pitchFamily="34" charset="0"/>
                        <a:buChar char="•"/>
                      </a:pPr>
                      <a:r>
                        <a:rPr lang="en-US" sz="1400" dirty="0">
                          <a:latin typeface="+mj-lt"/>
                        </a:rPr>
                        <a:t>You should begin your visa application (if applicable)</a:t>
                      </a:r>
                    </a:p>
                    <a:p>
                      <a:pPr marL="285750" indent="-285750" algn="l">
                        <a:buFont typeface="Arial" panose="020B0604020202020204" pitchFamily="34" charset="0"/>
                        <a:buChar char="•"/>
                      </a:pPr>
                      <a:r>
                        <a:rPr lang="en-US" sz="1400" dirty="0">
                          <a:latin typeface="+mj-lt"/>
                        </a:rPr>
                        <a:t>You can apply for accommodation in student residences if you wish </a:t>
                      </a:r>
                    </a:p>
                    <a:p>
                      <a:pPr marL="285750" indent="-285750" algn="l">
                        <a:buFont typeface="Arial" panose="020B0604020202020204" pitchFamily="34" charset="0"/>
                        <a:buChar char="•"/>
                      </a:pPr>
                      <a:r>
                        <a:rPr lang="en-US" sz="1400" dirty="0">
                          <a:latin typeface="+mj-lt"/>
                        </a:rPr>
                        <a:t>You should apply for an EHIC/AT11 </a:t>
                      </a:r>
                      <a:endParaRPr lang="de-DE" dirty="0">
                        <a:latin typeface="+mj-lt"/>
                      </a:endParaRPr>
                    </a:p>
                  </a:txBody>
                  <a:tcPr anchor="ctr"/>
                </a:tc>
                <a:extLst>
                  <a:ext uri="{0D108BD9-81ED-4DB2-BD59-A6C34878D82A}">
                    <a16:rowId xmlns:a16="http://schemas.microsoft.com/office/drawing/2014/main" val="1533777835"/>
                  </a:ext>
                </a:extLst>
              </a:tr>
              <a:tr h="936409">
                <a:tc>
                  <a:txBody>
                    <a:bodyPr/>
                    <a:lstStyle/>
                    <a:p>
                      <a:r>
                        <a:rPr lang="de-DE" sz="1800" b="1" dirty="0">
                          <a:latin typeface="+mj-lt"/>
                        </a:rPr>
                        <a:t>August</a:t>
                      </a:r>
                    </a:p>
                  </a:txBody>
                  <a:tcPr anchor="ctr"/>
                </a:tc>
                <a:tc>
                  <a:txBody>
                    <a:bodyPr/>
                    <a:lstStyle/>
                    <a:p>
                      <a:pPr marL="285750" indent="-285750" algn="l">
                        <a:buFont typeface="Arial" panose="020B0604020202020204" pitchFamily="34" charset="0"/>
                        <a:buChar char="•"/>
                      </a:pPr>
                      <a:r>
                        <a:rPr lang="en-US" sz="1400" dirty="0">
                          <a:latin typeface="+mj-lt"/>
                        </a:rPr>
                        <a:t>You should send a copy of your health insurance documents to a German health insurance provider and request a confirmation (M10) for enrolment by </a:t>
                      </a:r>
                      <a:r>
                        <a:rPr lang="en-US" sz="1400" b="1" dirty="0">
                          <a:solidFill>
                            <a:srgbClr val="FF0000"/>
                          </a:solidFill>
                          <a:latin typeface="+mj-lt"/>
                        </a:rPr>
                        <a:t>15.08.2025</a:t>
                      </a:r>
                    </a:p>
                    <a:p>
                      <a:pPr marL="285750" indent="-285750" algn="l">
                        <a:buFont typeface="Arial" panose="020B0604020202020204" pitchFamily="34" charset="0"/>
                        <a:buChar char="•"/>
                      </a:pPr>
                      <a:r>
                        <a:rPr lang="en-US" sz="1400" dirty="0">
                          <a:latin typeface="+mj-lt"/>
                        </a:rPr>
                        <a:t>A student tutor from the ISAAC will contact you and introduce themselves mid-August</a:t>
                      </a:r>
                    </a:p>
                  </a:txBody>
                  <a:tcPr anchor="ctr"/>
                </a:tc>
                <a:extLst>
                  <a:ext uri="{0D108BD9-81ED-4DB2-BD59-A6C34878D82A}">
                    <a16:rowId xmlns:a16="http://schemas.microsoft.com/office/drawing/2014/main" val="3436949440"/>
                  </a:ext>
                </a:extLst>
              </a:tr>
              <a:tr h="1286536">
                <a:tc>
                  <a:txBody>
                    <a:bodyPr/>
                    <a:lstStyle/>
                    <a:p>
                      <a:r>
                        <a:rPr lang="de-DE" sz="1800" b="1" dirty="0">
                          <a:latin typeface="+mj-lt"/>
                        </a:rPr>
                        <a:t>September</a:t>
                      </a:r>
                    </a:p>
                  </a:txBody>
                  <a:tcPr anchor="ctr"/>
                </a:tc>
                <a:tc>
                  <a:txBody>
                    <a:bodyPr/>
                    <a:lstStyle/>
                    <a:p>
                      <a:pPr marL="285750" indent="-285750" algn="l">
                        <a:buFont typeface="Arial" panose="020B0604020202020204" pitchFamily="34" charset="0"/>
                        <a:buChar char="•"/>
                      </a:pPr>
                      <a:r>
                        <a:rPr lang="en-US" sz="1400" dirty="0">
                          <a:latin typeface="+mj-lt"/>
                        </a:rPr>
                        <a:t>A volunteer student Buddy will contact you and introduce themselves mid-September</a:t>
                      </a:r>
                    </a:p>
                    <a:p>
                      <a:pPr marL="285750" indent="-285750" algn="l">
                        <a:buFont typeface="Arial" panose="020B0604020202020204" pitchFamily="34" charset="0"/>
                        <a:buChar char="•"/>
                      </a:pPr>
                      <a:r>
                        <a:rPr lang="en-US" sz="1400" dirty="0">
                          <a:latin typeface="+mj-lt"/>
                        </a:rPr>
                        <a:t>After enrolment, from </a:t>
                      </a:r>
                      <a:r>
                        <a:rPr lang="en-US" sz="1400" b="1" dirty="0">
                          <a:latin typeface="+mj-lt"/>
                        </a:rPr>
                        <a:t>September 18</a:t>
                      </a:r>
                      <a:r>
                        <a:rPr lang="en-US" sz="1400" dirty="0">
                          <a:latin typeface="+mj-lt"/>
                        </a:rPr>
                        <a:t>: If you are taking an </a:t>
                      </a:r>
                      <a:r>
                        <a:rPr lang="en-US" sz="1400" b="1" dirty="0" err="1">
                          <a:latin typeface="+mj-lt"/>
                        </a:rPr>
                        <a:t>IwiS</a:t>
                      </a:r>
                      <a:r>
                        <a:rPr lang="en-US" sz="1400" b="1" dirty="0">
                          <a:latin typeface="+mj-lt"/>
                        </a:rPr>
                        <a:t> language course</a:t>
                      </a:r>
                      <a:r>
                        <a:rPr lang="en-US" sz="1400" dirty="0">
                          <a:latin typeface="+mj-lt"/>
                        </a:rPr>
                        <a:t>, you need to take the online placement test and register for classes at the correct level (</a:t>
                      </a:r>
                      <a:r>
                        <a:rPr lang="en-US" sz="1400" b="1" dirty="0">
                          <a:latin typeface="+mj-lt"/>
                        </a:rPr>
                        <a:t>Start: September 18, 10 am ; Deadline</a:t>
                      </a:r>
                      <a:r>
                        <a:rPr lang="en-US" sz="1400" dirty="0">
                          <a:latin typeface="+mj-lt"/>
                        </a:rPr>
                        <a:t>: </a:t>
                      </a:r>
                      <a:r>
                        <a:rPr lang="en-US" sz="1400" b="1" dirty="0">
                          <a:latin typeface="+mj-lt"/>
                        </a:rPr>
                        <a:t>October 16 8 am </a:t>
                      </a:r>
                      <a:r>
                        <a:rPr lang="en-US" sz="1400" b="1" dirty="0">
                          <a:latin typeface="+mj-lt"/>
                          <a:sym typeface="Wingdings" panose="05000000000000000000" pitchFamily="2" charset="2"/>
                        </a:rPr>
                        <a:t> </a:t>
                      </a:r>
                      <a:r>
                        <a:rPr lang="en-US" sz="1400" dirty="0" err="1">
                          <a:latin typeface="+mj-lt"/>
                        </a:rPr>
                        <a:t>uni</a:t>
                      </a:r>
                      <a:r>
                        <a:rPr lang="en-US" sz="1400" dirty="0">
                          <a:latin typeface="+mj-lt"/>
                        </a:rPr>
                        <a:t> login required)</a:t>
                      </a:r>
                    </a:p>
                  </a:txBody>
                  <a:tcPr anchor="ctr"/>
                </a:tc>
                <a:extLst>
                  <a:ext uri="{0D108BD9-81ED-4DB2-BD59-A6C34878D82A}">
                    <a16:rowId xmlns:a16="http://schemas.microsoft.com/office/drawing/2014/main" val="2771194591"/>
                  </a:ext>
                </a:extLst>
              </a:tr>
              <a:tr h="1911626">
                <a:tc>
                  <a:txBody>
                    <a:bodyPr/>
                    <a:lstStyle/>
                    <a:p>
                      <a:r>
                        <a:rPr lang="de-DE" sz="1800" b="1" dirty="0" err="1">
                          <a:latin typeface="+mj-lt"/>
                        </a:rPr>
                        <a:t>October</a:t>
                      </a:r>
                      <a:endParaRPr lang="de-DE" sz="1800" b="1" dirty="0">
                        <a:latin typeface="+mj-lt"/>
                      </a:endParaRPr>
                    </a:p>
                  </a:txBody>
                  <a:tcPr anchor="ctr"/>
                </a:tc>
                <a:tc>
                  <a:txBody>
                    <a:bodyPr/>
                    <a:lstStyle/>
                    <a:p>
                      <a:pPr marL="285750" indent="-285750" algn="l">
                        <a:buFont typeface="Arial" panose="020B0604020202020204" pitchFamily="34" charset="0"/>
                        <a:buChar char="•"/>
                      </a:pPr>
                      <a:r>
                        <a:rPr lang="en-US" sz="1400" dirty="0">
                          <a:latin typeface="+mj-lt"/>
                        </a:rPr>
                        <a:t>You should arrive on </a:t>
                      </a:r>
                      <a:r>
                        <a:rPr lang="en-US" sz="1400" b="1" dirty="0">
                          <a:latin typeface="+mj-lt"/>
                        </a:rPr>
                        <a:t>October 5</a:t>
                      </a:r>
                    </a:p>
                    <a:p>
                      <a:pPr marL="285750" indent="-285750" algn="l">
                        <a:buFont typeface="Arial" panose="020B0604020202020204" pitchFamily="34" charset="0"/>
                        <a:buChar char="•"/>
                      </a:pPr>
                      <a:r>
                        <a:rPr lang="en-US" sz="1400" dirty="0">
                          <a:latin typeface="+mj-lt"/>
                        </a:rPr>
                        <a:t>Take part in the Orientation activities </a:t>
                      </a:r>
                    </a:p>
                    <a:p>
                      <a:pPr marL="0" indent="0" algn="l">
                        <a:buFont typeface="Arial" panose="020B0604020202020204" pitchFamily="34" charset="0"/>
                        <a:buNone/>
                      </a:pPr>
                      <a:r>
                        <a:rPr lang="en-US" sz="1400" dirty="0">
                          <a:latin typeface="+mj-lt"/>
                        </a:rPr>
                        <a:t>      (check the ISAACS social media and the Orientation Moodle for further details!)</a:t>
                      </a:r>
                    </a:p>
                    <a:p>
                      <a:pPr marL="285750" indent="-285750" algn="l">
                        <a:buFont typeface="Arial" panose="020B0604020202020204" pitchFamily="34" charset="0"/>
                        <a:buChar char="•"/>
                      </a:pPr>
                      <a:r>
                        <a:rPr lang="en-US" sz="1400" dirty="0">
                          <a:latin typeface="+mj-lt"/>
                        </a:rPr>
                        <a:t>Classes start on Monday </a:t>
                      </a:r>
                      <a:r>
                        <a:rPr lang="en-US" sz="1400" b="1" dirty="0">
                          <a:latin typeface="+mj-lt"/>
                        </a:rPr>
                        <a:t>October 13</a:t>
                      </a:r>
                    </a:p>
                    <a:p>
                      <a:pPr marL="285750" indent="-285750" algn="l">
                        <a:buFont typeface="Arial" panose="020B0604020202020204" pitchFamily="34" charset="0"/>
                        <a:buChar char="•"/>
                      </a:pPr>
                      <a:r>
                        <a:rPr lang="en-US" sz="1400" dirty="0">
                          <a:latin typeface="+mj-lt"/>
                        </a:rPr>
                        <a:t>If you are living in student residences, the first moving in day possible is usually Thursday, </a:t>
                      </a:r>
                      <a:r>
                        <a:rPr lang="en-US" sz="1400" b="1" dirty="0">
                          <a:latin typeface="+mj-lt"/>
                        </a:rPr>
                        <a:t>October 6</a:t>
                      </a:r>
                      <a:br>
                        <a:rPr lang="en-US" sz="1400" dirty="0">
                          <a:latin typeface="+mj-lt"/>
                        </a:rPr>
                      </a:br>
                      <a:r>
                        <a:rPr lang="en-US" sz="1400" dirty="0">
                          <a:latin typeface="+mj-lt"/>
                        </a:rPr>
                        <a:t>(Contact the </a:t>
                      </a:r>
                      <a:r>
                        <a:rPr lang="en-US" sz="1400" dirty="0" err="1">
                          <a:latin typeface="+mj-lt"/>
                        </a:rPr>
                        <a:t>Studierendenwerk</a:t>
                      </a:r>
                      <a:r>
                        <a:rPr lang="en-US" sz="1400" dirty="0">
                          <a:latin typeface="+mj-lt"/>
                        </a:rPr>
                        <a:t> or your </a:t>
                      </a:r>
                      <a:r>
                        <a:rPr lang="en-US" sz="1400" dirty="0" err="1">
                          <a:latin typeface="+mj-lt"/>
                        </a:rPr>
                        <a:t>Hausmeister</a:t>
                      </a:r>
                      <a:r>
                        <a:rPr lang="en-US" sz="1400" dirty="0">
                          <a:latin typeface="+mj-lt"/>
                        </a:rPr>
                        <a:t> for further information)</a:t>
                      </a:r>
                    </a:p>
                    <a:p>
                      <a:pPr marL="285750" indent="-285750" algn="l">
                        <a:buFont typeface="Arial" panose="020B0604020202020204" pitchFamily="34" charset="0"/>
                        <a:buChar char="•"/>
                      </a:pPr>
                      <a:r>
                        <a:rPr lang="en-US" sz="1400" dirty="0">
                          <a:latin typeface="+mj-lt"/>
                        </a:rPr>
                        <a:t>Send us a proof of your arrival (plane/ train ticket or similar documents) for your Arrival Certificate.</a:t>
                      </a:r>
                    </a:p>
                    <a:p>
                      <a:endParaRPr lang="de-DE" dirty="0">
                        <a:latin typeface="+mj-lt"/>
                      </a:endParaRPr>
                    </a:p>
                  </a:txBody>
                  <a:tcPr anchor="ctr"/>
                </a:tc>
                <a:extLst>
                  <a:ext uri="{0D108BD9-81ED-4DB2-BD59-A6C34878D82A}">
                    <a16:rowId xmlns:a16="http://schemas.microsoft.com/office/drawing/2014/main" val="3161663621"/>
                  </a:ext>
                </a:extLst>
              </a:tr>
            </a:tbl>
          </a:graphicData>
        </a:graphic>
      </p:graphicFrame>
      <p:sp>
        <p:nvSpPr>
          <p:cNvPr id="2" name="Foliennummernplatzhalter 1">
            <a:extLst>
              <a:ext uri="{FF2B5EF4-FFF2-40B4-BE49-F238E27FC236}">
                <a16:creationId xmlns:a16="http://schemas.microsoft.com/office/drawing/2014/main" id="{A386868D-4CBA-4674-85F0-8B61EE5E132E}"/>
              </a:ext>
            </a:extLst>
          </p:cNvPr>
          <p:cNvSpPr>
            <a:spLocks noGrp="1"/>
          </p:cNvSpPr>
          <p:nvPr>
            <p:ph type="sldNum" sz="quarter" idx="2"/>
          </p:nvPr>
        </p:nvSpPr>
        <p:spPr/>
        <p:txBody>
          <a:bodyPr/>
          <a:lstStyle/>
          <a:p>
            <a:fld id="{86CB4B4D-7CA3-9044-876B-883B54F8677D}" type="slidenum">
              <a:rPr lang="de-DE" smtClean="0"/>
              <a:t>23</a:t>
            </a:fld>
            <a:endParaRPr lang="de-DE"/>
          </a:p>
        </p:txBody>
      </p:sp>
    </p:spTree>
    <p:extLst>
      <p:ext uri="{BB962C8B-B14F-4D97-AF65-F5344CB8AC3E}">
        <p14:creationId xmlns:p14="http://schemas.microsoft.com/office/powerpoint/2010/main" val="4562605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AB4CA-3105-46FA-852E-11F3DC50DB4B}"/>
              </a:ext>
            </a:extLst>
          </p:cNvPr>
          <p:cNvSpPr>
            <a:spLocks noGrp="1"/>
          </p:cNvSpPr>
          <p:nvPr>
            <p:ph type="title"/>
          </p:nvPr>
        </p:nvSpPr>
        <p:spPr/>
        <p:txBody>
          <a:bodyPr/>
          <a:lstStyle/>
          <a:p>
            <a:r>
              <a:rPr lang="de-DE" dirty="0"/>
              <a:t>  </a:t>
            </a:r>
            <a:r>
              <a:rPr lang="de-DE" sz="2800" b="0" dirty="0">
                <a:latin typeface="Calibri Light" panose="020F0302020204030204" pitchFamily="34" charset="0"/>
                <a:cs typeface="Calibri Light" panose="020F0302020204030204" pitchFamily="34" charset="0"/>
              </a:rPr>
              <a:t>Q&amp;A</a:t>
            </a:r>
          </a:p>
        </p:txBody>
      </p:sp>
      <p:sp>
        <p:nvSpPr>
          <p:cNvPr id="3" name="Textplatzhalter 2">
            <a:extLst>
              <a:ext uri="{FF2B5EF4-FFF2-40B4-BE49-F238E27FC236}">
                <a16:creationId xmlns:a16="http://schemas.microsoft.com/office/drawing/2014/main" id="{F855B32C-5B6B-4BF3-ADD2-063DDA95EE2B}"/>
              </a:ext>
            </a:extLst>
          </p:cNvPr>
          <p:cNvSpPr>
            <a:spLocks noGrp="1"/>
          </p:cNvSpPr>
          <p:nvPr>
            <p:ph type="body" idx="1"/>
          </p:nvPr>
        </p:nvSpPr>
        <p:spPr>
          <a:ln>
            <a:noFill/>
          </a:ln>
        </p:spPr>
        <p:txBody>
          <a:bodyPr/>
          <a:lstStyle/>
          <a:p>
            <a:pPr marL="0" indent="0">
              <a:buNone/>
            </a:pPr>
            <a:r>
              <a:rPr lang="de-DE" dirty="0"/>
              <a:t>			      		</a:t>
            </a:r>
            <a:r>
              <a:rPr lang="de-DE" sz="3200" b="0" dirty="0" err="1">
                <a:solidFill>
                  <a:schemeClr val="tx1"/>
                </a:solidFill>
                <a:latin typeface="+mj-lt"/>
              </a:rPr>
              <a:t>Have</a:t>
            </a:r>
            <a:r>
              <a:rPr lang="de-DE" sz="3200" b="0" dirty="0">
                <a:solidFill>
                  <a:schemeClr val="tx1"/>
                </a:solidFill>
                <a:latin typeface="+mj-lt"/>
              </a:rPr>
              <a:t> a </a:t>
            </a:r>
            <a:r>
              <a:rPr lang="de-DE" sz="3200" b="0" dirty="0" err="1">
                <a:solidFill>
                  <a:schemeClr val="tx1"/>
                </a:solidFill>
                <a:latin typeface="+mj-lt"/>
              </a:rPr>
              <a:t>great</a:t>
            </a:r>
            <a:r>
              <a:rPr lang="de-DE" sz="3200" b="0" dirty="0">
                <a:solidFill>
                  <a:schemeClr val="tx1"/>
                </a:solidFill>
                <a:latin typeface="+mj-lt"/>
              </a:rPr>
              <a:t> </a:t>
            </a:r>
            <a:r>
              <a:rPr lang="de-DE" sz="3200" b="0" dirty="0" err="1">
                <a:solidFill>
                  <a:schemeClr val="tx1"/>
                </a:solidFill>
                <a:latin typeface="+mj-lt"/>
              </a:rPr>
              <a:t>start</a:t>
            </a:r>
            <a:r>
              <a:rPr lang="de-DE" sz="3200" b="0" dirty="0">
                <a:solidFill>
                  <a:schemeClr val="tx1"/>
                </a:solidFill>
                <a:latin typeface="+mj-lt"/>
              </a:rPr>
              <a:t>!</a:t>
            </a:r>
          </a:p>
          <a:p>
            <a:pPr marL="0" indent="0">
              <a:buNone/>
            </a:pPr>
            <a:endParaRPr lang="de-DE" dirty="0"/>
          </a:p>
          <a:p>
            <a:pPr marL="0" indent="0">
              <a:buNone/>
            </a:pPr>
            <a:r>
              <a:rPr lang="de-DE" dirty="0"/>
              <a:t>					</a:t>
            </a:r>
          </a:p>
          <a:p>
            <a:pPr marL="0" indent="0">
              <a:buNone/>
            </a:pPr>
            <a:endParaRPr lang="de-DE" dirty="0"/>
          </a:p>
          <a:p>
            <a:pPr marL="0" indent="0">
              <a:buNone/>
            </a:pPr>
            <a:endParaRPr lang="de-DE" dirty="0"/>
          </a:p>
          <a:p>
            <a:pPr marL="0" indent="0">
              <a:buNone/>
            </a:pPr>
            <a:r>
              <a:rPr lang="de-DE" dirty="0">
                <a:solidFill>
                  <a:schemeClr val="tx1"/>
                </a:solidFill>
                <a:latin typeface="+mj-lt"/>
              </a:rPr>
              <a:t>                                         </a:t>
            </a:r>
            <a:r>
              <a:rPr lang="de-DE" sz="3200" b="0" dirty="0">
                <a:solidFill>
                  <a:schemeClr val="tx1"/>
                </a:solidFill>
                <a:latin typeface="+mj-lt"/>
              </a:rPr>
              <a:t>Questions?</a:t>
            </a:r>
          </a:p>
        </p:txBody>
      </p:sp>
      <p:pic>
        <p:nvPicPr>
          <p:cNvPr id="11" name="Grafik 10">
            <a:extLst>
              <a:ext uri="{FF2B5EF4-FFF2-40B4-BE49-F238E27FC236}">
                <a16:creationId xmlns:a16="http://schemas.microsoft.com/office/drawing/2014/main" id="{4EF42159-3937-413B-BAB8-35374BF89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000" y="2227981"/>
            <a:ext cx="968000" cy="968000"/>
          </a:xfrm>
          <a:prstGeom prst="rect">
            <a:avLst/>
          </a:prstGeom>
        </p:spPr>
      </p:pic>
      <p:sp>
        <p:nvSpPr>
          <p:cNvPr id="14" name="Foliennummernplatzhalter 13">
            <a:extLst>
              <a:ext uri="{FF2B5EF4-FFF2-40B4-BE49-F238E27FC236}">
                <a16:creationId xmlns:a16="http://schemas.microsoft.com/office/drawing/2014/main" id="{A6DF9F0B-6342-47BC-A400-610B3C537745}"/>
              </a:ext>
            </a:extLst>
          </p:cNvPr>
          <p:cNvSpPr>
            <a:spLocks noGrp="1"/>
          </p:cNvSpPr>
          <p:nvPr>
            <p:ph type="sldNum" sz="quarter" idx="2"/>
          </p:nvPr>
        </p:nvSpPr>
        <p:spPr/>
        <p:txBody>
          <a:bodyPr/>
          <a:lstStyle/>
          <a:p>
            <a:fld id="{86CB4B4D-7CA3-9044-876B-883B54F8677D}" type="slidenum">
              <a:rPr lang="de-DE" smtClean="0"/>
              <a:t>24</a:t>
            </a:fld>
            <a:endParaRPr lang="de-DE"/>
          </a:p>
        </p:txBody>
      </p:sp>
      <p:sp>
        <p:nvSpPr>
          <p:cNvPr id="15" name="Textfeld 14">
            <a:extLst>
              <a:ext uri="{FF2B5EF4-FFF2-40B4-BE49-F238E27FC236}">
                <a16:creationId xmlns:a16="http://schemas.microsoft.com/office/drawing/2014/main" id="{98429C4F-A26A-43CE-820E-E7E2138F32C3}"/>
              </a:ext>
            </a:extLst>
          </p:cNvPr>
          <p:cNvSpPr txBox="1"/>
          <p:nvPr/>
        </p:nvSpPr>
        <p:spPr>
          <a:xfrm>
            <a:off x="1202965" y="4494854"/>
            <a:ext cx="6889072"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err="1">
                <a:ln>
                  <a:noFill/>
                </a:ln>
                <a:solidFill>
                  <a:srgbClr val="000000"/>
                </a:solidFill>
                <a:effectLst/>
                <a:uFillTx/>
                <a:latin typeface="+mj-lt"/>
                <a:ea typeface="+mn-ea"/>
                <a:cs typeface="+mn-cs"/>
                <a:sym typeface="Helvetica"/>
              </a:rPr>
              <a:t>Visit</a:t>
            </a:r>
            <a:r>
              <a:rPr kumimoji="0" lang="de-DE" sz="1800" b="0" i="0" u="none" strike="noStrike" cap="none" spc="0" normalizeH="0" baseline="0" dirty="0">
                <a:ln>
                  <a:noFill/>
                </a:ln>
                <a:solidFill>
                  <a:srgbClr val="000000"/>
                </a:solidFill>
                <a:effectLst/>
                <a:uFillTx/>
                <a:latin typeface="+mj-lt"/>
                <a:ea typeface="+mn-ea"/>
                <a:cs typeface="+mn-cs"/>
                <a:sym typeface="Helvetica"/>
              </a:rPr>
              <a:t> </a:t>
            </a:r>
            <a:r>
              <a:rPr kumimoji="0" lang="de-DE" sz="1800" b="0" i="0" u="none" strike="noStrike" cap="none" spc="0" normalizeH="0" baseline="0" dirty="0" err="1">
                <a:ln>
                  <a:noFill/>
                </a:ln>
                <a:solidFill>
                  <a:srgbClr val="000000"/>
                </a:solidFill>
                <a:effectLst/>
                <a:uFillTx/>
                <a:latin typeface="+mj-lt"/>
                <a:ea typeface="+mn-ea"/>
                <a:cs typeface="+mn-cs"/>
                <a:sym typeface="Helvetica"/>
              </a:rPr>
              <a:t>our</a:t>
            </a:r>
            <a:r>
              <a:rPr kumimoji="0" lang="de-DE" sz="1800" b="0" i="0" u="none" strike="noStrike" cap="none" spc="0" normalizeH="0" baseline="0" dirty="0">
                <a:ln>
                  <a:noFill/>
                </a:ln>
                <a:solidFill>
                  <a:srgbClr val="000000"/>
                </a:solidFill>
                <a:effectLst/>
                <a:uFillTx/>
                <a:latin typeface="+mj-lt"/>
                <a:ea typeface="+mn-ea"/>
                <a:cs typeface="+mn-cs"/>
                <a:sym typeface="Helvetica"/>
              </a:rPr>
              <a:t> </a:t>
            </a:r>
            <a:r>
              <a:rPr lang="de-DE" dirty="0" err="1">
                <a:solidFill>
                  <a:schemeClr val="accent2"/>
                </a:solidFill>
                <a:latin typeface="+mj-lt"/>
                <a:hlinkClick r:id="rId4">
                  <a:extLst>
                    <a:ext uri="{A12FA001-AC4F-418D-AE19-62706E023703}">
                      <ahyp:hlinkClr xmlns:ahyp="http://schemas.microsoft.com/office/drawing/2018/hyperlinkcolor" val="tx"/>
                    </a:ext>
                  </a:extLst>
                </a:hlinkClick>
              </a:rPr>
              <a:t>website</a:t>
            </a:r>
            <a:r>
              <a:rPr lang="de-DE" dirty="0">
                <a:solidFill>
                  <a:schemeClr val="accent2"/>
                </a:solidFill>
                <a:latin typeface="+mj-lt"/>
              </a:rPr>
              <a:t> </a:t>
            </a:r>
            <a:r>
              <a:rPr kumimoji="0" lang="de-DE" sz="1800" b="0" i="0" u="none" strike="noStrike" cap="none" spc="0" normalizeH="0" baseline="0" dirty="0" err="1">
                <a:ln>
                  <a:noFill/>
                </a:ln>
                <a:solidFill>
                  <a:srgbClr val="000000"/>
                </a:solidFill>
                <a:effectLst/>
                <a:uFillTx/>
                <a:latin typeface="+mj-lt"/>
                <a:ea typeface="+mn-ea"/>
                <a:cs typeface="+mn-cs"/>
                <a:sym typeface="Helvetica"/>
              </a:rPr>
              <a:t>for</a:t>
            </a:r>
            <a:r>
              <a:rPr kumimoji="0" lang="de-DE" sz="1800" b="0" i="0" u="none" strike="noStrike" cap="none" spc="0" normalizeH="0" baseline="0" dirty="0">
                <a:ln>
                  <a:noFill/>
                </a:ln>
                <a:solidFill>
                  <a:srgbClr val="000000"/>
                </a:solidFill>
                <a:effectLst/>
                <a:uFillTx/>
                <a:latin typeface="+mj-lt"/>
                <a:ea typeface="+mn-ea"/>
                <a:cs typeface="+mn-cs"/>
                <a:sym typeface="Helvetica"/>
              </a:rPr>
              <a:t> </a:t>
            </a:r>
            <a:r>
              <a:rPr kumimoji="0" lang="de-DE" sz="1800" b="0" i="0" u="none" strike="noStrike" cap="none" spc="0" normalizeH="0" baseline="0" dirty="0" err="1">
                <a:ln>
                  <a:noFill/>
                </a:ln>
                <a:solidFill>
                  <a:srgbClr val="000000"/>
                </a:solidFill>
                <a:effectLst/>
                <a:uFillTx/>
                <a:latin typeface="+mj-lt"/>
                <a:ea typeface="+mn-ea"/>
                <a:cs typeface="+mn-cs"/>
                <a:sym typeface="Helvetica"/>
              </a:rPr>
              <a:t>more</a:t>
            </a:r>
            <a:r>
              <a:rPr kumimoji="0" lang="de-DE" sz="1800" b="0" i="0" u="none" strike="noStrike" cap="none" spc="0" normalizeH="0" baseline="0" dirty="0">
                <a:ln>
                  <a:noFill/>
                </a:ln>
                <a:solidFill>
                  <a:srgbClr val="000000"/>
                </a:solidFill>
                <a:effectLst/>
                <a:uFillTx/>
                <a:latin typeface="+mj-lt"/>
                <a:ea typeface="+mn-ea"/>
                <a:cs typeface="+mn-cs"/>
                <a:sym typeface="Helvetica"/>
              </a:rPr>
              <a:t> </a:t>
            </a:r>
            <a:r>
              <a:rPr kumimoji="0" lang="de-DE" sz="1800" b="0" i="0" u="none" strike="noStrike" cap="none" spc="0" normalizeH="0" baseline="0" dirty="0" err="1">
                <a:ln>
                  <a:noFill/>
                </a:ln>
                <a:solidFill>
                  <a:srgbClr val="000000"/>
                </a:solidFill>
                <a:effectLst/>
                <a:uFillTx/>
                <a:latin typeface="+mj-lt"/>
                <a:ea typeface="+mn-ea"/>
                <a:cs typeface="+mn-cs"/>
                <a:sym typeface="Helvetica"/>
              </a:rPr>
              <a:t>information</a:t>
            </a:r>
            <a:r>
              <a:rPr kumimoji="0" lang="de-DE" sz="1800" b="0" i="0" u="none" strike="noStrike" cap="none" spc="0" normalizeH="0" baseline="0" dirty="0">
                <a:ln>
                  <a:noFill/>
                </a:ln>
                <a:solidFill>
                  <a:srgbClr val="000000"/>
                </a:solidFill>
                <a:effectLst/>
                <a:uFillTx/>
                <a:latin typeface="+mj-lt"/>
                <a:ea typeface="+mn-ea"/>
                <a:cs typeface="+mn-cs"/>
                <a:sym typeface="Helvetica"/>
              </a:rPr>
              <a:t> </a:t>
            </a:r>
            <a:r>
              <a:rPr lang="de-DE" dirty="0" err="1">
                <a:solidFill>
                  <a:schemeClr val="tx1"/>
                </a:solidFill>
                <a:latin typeface="+mj-lt"/>
              </a:rPr>
              <a:t>or</a:t>
            </a:r>
            <a:r>
              <a:rPr lang="de-DE" dirty="0">
                <a:solidFill>
                  <a:schemeClr val="tx1"/>
                </a:solidFill>
                <a:latin typeface="+mj-lt"/>
              </a:rPr>
              <a:t> </a:t>
            </a:r>
            <a:r>
              <a:rPr lang="de-DE" dirty="0" err="1">
                <a:solidFill>
                  <a:schemeClr val="tx1"/>
                </a:solidFill>
                <a:latin typeface="+mj-lt"/>
              </a:rPr>
              <a:t>write</a:t>
            </a:r>
            <a:r>
              <a:rPr lang="de-DE" dirty="0">
                <a:solidFill>
                  <a:schemeClr val="tx1"/>
                </a:solidFill>
                <a:latin typeface="+mj-lt"/>
              </a:rPr>
              <a:t> </a:t>
            </a:r>
            <a:r>
              <a:rPr lang="de-DE" dirty="0" err="1">
                <a:solidFill>
                  <a:schemeClr val="tx1"/>
                </a:solidFill>
                <a:latin typeface="+mj-lt"/>
              </a:rPr>
              <a:t>us</a:t>
            </a:r>
            <a:r>
              <a:rPr lang="de-DE" dirty="0">
                <a:solidFill>
                  <a:schemeClr val="tx1"/>
                </a:solidFill>
                <a:latin typeface="+mj-lt"/>
              </a:rPr>
              <a:t> an email </a:t>
            </a:r>
            <a:r>
              <a:rPr lang="de-DE" dirty="0" err="1">
                <a:solidFill>
                  <a:schemeClr val="tx1"/>
                </a:solidFill>
                <a:latin typeface="+mj-lt"/>
              </a:rPr>
              <a:t>to</a:t>
            </a:r>
            <a:endParaRPr lang="de-DE" dirty="0">
              <a:solidFill>
                <a:schemeClr val="tx1"/>
              </a:solidFill>
              <a:latin typeface="+mj-lt"/>
            </a:endParaRPr>
          </a:p>
          <a:p>
            <a:pPr marL="0" marR="0" indent="0" algn="ctr" defTabSz="457200" rtl="0" fontAlgn="auto" latinLnBrk="0" hangingPunct="0">
              <a:lnSpc>
                <a:spcPct val="100000"/>
              </a:lnSpc>
              <a:spcBef>
                <a:spcPts val="0"/>
              </a:spcBef>
              <a:spcAft>
                <a:spcPts val="0"/>
              </a:spcAft>
              <a:buClrTx/>
              <a:buSzTx/>
              <a:buFontTx/>
              <a:buNone/>
              <a:tabLst/>
            </a:pPr>
            <a:r>
              <a:rPr lang="de-DE" dirty="0">
                <a:solidFill>
                  <a:schemeClr val="accent2"/>
                </a:solidFill>
                <a:latin typeface="+mj-lt"/>
                <a:hlinkClick r:id="rId5">
                  <a:extLst>
                    <a:ext uri="{A12FA001-AC4F-418D-AE19-62706E023703}">
                      <ahyp:hlinkClr xmlns:ahyp="http://schemas.microsoft.com/office/drawing/2018/hyperlinkcolor" val="tx"/>
                    </a:ext>
                  </a:extLst>
                </a:hlinkClick>
              </a:rPr>
              <a:t>exchange.incoming@uni-due.de</a:t>
            </a:r>
            <a:r>
              <a:rPr lang="de-DE" dirty="0">
                <a:solidFill>
                  <a:schemeClr val="accent2"/>
                </a:solidFill>
                <a:latin typeface="+mj-lt"/>
              </a:rPr>
              <a:t>.</a:t>
            </a:r>
          </a:p>
          <a:p>
            <a:pPr marL="0" marR="0" indent="0" algn="ctr" defTabSz="457200" rtl="0" fontAlgn="auto" latinLnBrk="0" hangingPunct="0">
              <a:lnSpc>
                <a:spcPct val="100000"/>
              </a:lnSpc>
              <a:spcBef>
                <a:spcPts val="0"/>
              </a:spcBef>
              <a:spcAft>
                <a:spcPts val="0"/>
              </a:spcAft>
              <a:buClrTx/>
              <a:buSzTx/>
              <a:buFontTx/>
              <a:buNone/>
              <a:tabLst/>
            </a:pPr>
            <a:endParaRPr lang="de-DE" dirty="0">
              <a:solidFill>
                <a:schemeClr val="accent2"/>
              </a:solidFill>
              <a:latin typeface="+mj-lt"/>
            </a:endParaRPr>
          </a:p>
          <a:p>
            <a:pPr marL="0" marR="0" indent="0" algn="ctr" defTabSz="457200" rtl="0" fontAlgn="auto" latinLnBrk="0" hangingPunct="0">
              <a:lnSpc>
                <a:spcPct val="100000"/>
              </a:lnSpc>
              <a:spcBef>
                <a:spcPts val="0"/>
              </a:spcBef>
              <a:spcAft>
                <a:spcPts val="0"/>
              </a:spcAft>
              <a:buClrTx/>
              <a:buSzTx/>
              <a:buFontTx/>
              <a:buNone/>
              <a:tabLst/>
            </a:pPr>
            <a:r>
              <a:rPr lang="en-US" dirty="0">
                <a:latin typeface="+mj-lt"/>
              </a:rPr>
              <a:t>If you are looking for more information, we recommend these pages:</a:t>
            </a:r>
            <a:endParaRPr lang="de-DE" dirty="0">
              <a:solidFill>
                <a:schemeClr val="accent2"/>
              </a:solidFill>
              <a:latin typeface="+mj-lt"/>
            </a:endParaRPr>
          </a:p>
          <a:p>
            <a:pPr marL="0" marR="0" indent="0" algn="ctr" defTabSz="457200" rtl="0" fontAlgn="auto" latinLnBrk="0" hangingPunct="0">
              <a:lnSpc>
                <a:spcPct val="100000"/>
              </a:lnSpc>
              <a:spcBef>
                <a:spcPts val="0"/>
              </a:spcBef>
              <a:spcAft>
                <a:spcPts val="0"/>
              </a:spcAft>
              <a:buClrTx/>
              <a:buSzTx/>
              <a:buFontTx/>
              <a:buNone/>
              <a:tabLst/>
            </a:pPr>
            <a:r>
              <a:rPr lang="de-DE" dirty="0">
                <a:solidFill>
                  <a:schemeClr val="accent2"/>
                </a:solidFill>
                <a:latin typeface="+mj-lt"/>
                <a:hlinkClick r:id="rId6">
                  <a:extLst>
                    <a:ext uri="{A12FA001-AC4F-418D-AE19-62706E023703}">
                      <ahyp:hlinkClr xmlns:ahyp="http://schemas.microsoft.com/office/drawing/2018/hyperlinkcolor" val="tx"/>
                    </a:ext>
                  </a:extLst>
                </a:hlinkClick>
              </a:rPr>
              <a:t>https://www.study-in-germany.de/en/</a:t>
            </a:r>
            <a:r>
              <a:rPr lang="de-DE" dirty="0">
                <a:solidFill>
                  <a:schemeClr val="accent2"/>
                </a:solidFill>
                <a:latin typeface="+mj-lt"/>
              </a:rPr>
              <a:t> &amp; </a:t>
            </a:r>
            <a:r>
              <a:rPr lang="de-DE" dirty="0">
                <a:solidFill>
                  <a:schemeClr val="accent2"/>
                </a:solidFill>
                <a:latin typeface="+mj-lt"/>
                <a:hlinkClick r:id="rId7">
                  <a:extLst>
                    <a:ext uri="{A12FA001-AC4F-418D-AE19-62706E023703}">
                      <ahyp:hlinkClr xmlns:ahyp="http://schemas.microsoft.com/office/drawing/2018/hyperlinkcolor" val="tx"/>
                    </a:ext>
                  </a:extLst>
                </a:hlinkClick>
              </a:rPr>
              <a:t>https://www.daad.de/en/studying-in-germany/living-in-germany/</a:t>
            </a:r>
            <a:r>
              <a:rPr lang="de-DE" dirty="0">
                <a:solidFill>
                  <a:schemeClr val="accent2"/>
                </a:solidFill>
                <a:latin typeface="+mj-lt"/>
              </a:rPr>
              <a:t> </a:t>
            </a:r>
          </a:p>
        </p:txBody>
      </p:sp>
    </p:spTree>
    <p:extLst>
      <p:ext uri="{BB962C8B-B14F-4D97-AF65-F5344CB8AC3E}">
        <p14:creationId xmlns:p14="http://schemas.microsoft.com/office/powerpoint/2010/main" val="1756474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1A689-1B0B-4C04-8AC1-0015D8B12BCB}"/>
              </a:ext>
            </a:extLst>
          </p:cNvPr>
          <p:cNvSpPr>
            <a:spLocks noGrp="1"/>
          </p:cNvSpPr>
          <p:nvPr>
            <p:ph type="title"/>
          </p:nvPr>
        </p:nvSpPr>
        <p:spPr/>
        <p:txBody>
          <a:bodyPr/>
          <a:lstStyle/>
          <a:p>
            <a:r>
              <a:rPr lang="de-DE" b="0" dirty="0">
                <a:latin typeface="Calibri Light" panose="020F0302020204030204" pitchFamily="34" charset="0"/>
                <a:cs typeface="Calibri Light" panose="020F0302020204030204" pitchFamily="34" charset="0"/>
              </a:rPr>
              <a:t>  </a:t>
            </a:r>
            <a:r>
              <a:rPr lang="de-DE" sz="2800" b="0" dirty="0" err="1">
                <a:latin typeface="Calibri Light" panose="020F0302020204030204" pitchFamily="34" charset="0"/>
                <a:cs typeface="Calibri Light" panose="020F0302020204030204" pitchFamily="34" charset="0"/>
              </a:rPr>
              <a:t>Contacts</a:t>
            </a:r>
            <a:endParaRPr lang="de-DE" sz="2800" dirty="0"/>
          </a:p>
        </p:txBody>
      </p:sp>
      <p:grpSp>
        <p:nvGrpSpPr>
          <p:cNvPr id="27" name="Gruppieren 26">
            <a:extLst>
              <a:ext uri="{FF2B5EF4-FFF2-40B4-BE49-F238E27FC236}">
                <a16:creationId xmlns:a16="http://schemas.microsoft.com/office/drawing/2014/main" id="{7A9BAD86-DA97-49FD-8425-E97B766592B2}"/>
              </a:ext>
            </a:extLst>
          </p:cNvPr>
          <p:cNvGrpSpPr/>
          <p:nvPr/>
        </p:nvGrpSpPr>
        <p:grpSpPr>
          <a:xfrm>
            <a:off x="497147" y="1650574"/>
            <a:ext cx="8380520" cy="5195420"/>
            <a:chOff x="639192" y="1650574"/>
            <a:chExt cx="8380520" cy="5195420"/>
          </a:xfrm>
        </p:grpSpPr>
        <p:grpSp>
          <p:nvGrpSpPr>
            <p:cNvPr id="10" name="Gruppieren 9">
              <a:extLst>
                <a:ext uri="{FF2B5EF4-FFF2-40B4-BE49-F238E27FC236}">
                  <a16:creationId xmlns:a16="http://schemas.microsoft.com/office/drawing/2014/main" id="{C82F668C-9974-4073-A3AE-494FCB40FE3F}"/>
                </a:ext>
              </a:extLst>
            </p:cNvPr>
            <p:cNvGrpSpPr/>
            <p:nvPr/>
          </p:nvGrpSpPr>
          <p:grpSpPr>
            <a:xfrm>
              <a:off x="639192" y="1650574"/>
              <a:ext cx="8247356" cy="917965"/>
              <a:chOff x="639192" y="1650574"/>
              <a:chExt cx="7714695" cy="917965"/>
            </a:xfrm>
          </p:grpSpPr>
          <p:sp>
            <p:nvSpPr>
              <p:cNvPr id="9" name="Rechteck: abgerundete Ecken 8">
                <a:extLst>
                  <a:ext uri="{FF2B5EF4-FFF2-40B4-BE49-F238E27FC236}">
                    <a16:creationId xmlns:a16="http://schemas.microsoft.com/office/drawing/2014/main" id="{7F5D4CA7-DB1B-4E6F-BC1E-9B58244BF77D}"/>
                  </a:ext>
                </a:extLst>
              </p:cNvPr>
              <p:cNvSpPr/>
              <p:nvPr/>
            </p:nvSpPr>
            <p:spPr>
              <a:xfrm>
                <a:off x="1003177" y="1650574"/>
                <a:ext cx="7350710" cy="917965"/>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Rechteck: abgerundete Ecken 4">
                <a:extLst>
                  <a:ext uri="{FF2B5EF4-FFF2-40B4-BE49-F238E27FC236}">
                    <a16:creationId xmlns:a16="http://schemas.microsoft.com/office/drawing/2014/main" id="{1878E79C-B89E-4B1B-9473-24DFD3BAA189}"/>
                  </a:ext>
                </a:extLst>
              </p:cNvPr>
              <p:cNvSpPr/>
              <p:nvPr/>
            </p:nvSpPr>
            <p:spPr>
              <a:xfrm>
                <a:off x="639192" y="1673318"/>
                <a:ext cx="3417903" cy="408618"/>
              </a:xfrm>
              <a:prstGeom prst="roundRect">
                <a:avLst/>
              </a:prstGeom>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Calibri Light" panose="020F0302020204030204" pitchFamily="34" charset="0"/>
                    <a:cs typeface="Calibri Light" panose="020F0302020204030204" pitchFamily="34" charset="0"/>
                    <a:sym typeface="Helvetica"/>
                  </a:rPr>
                  <a:t>Administration/ General:</a:t>
                </a:r>
              </a:p>
            </p:txBody>
          </p:sp>
        </p:grpSp>
        <p:grpSp>
          <p:nvGrpSpPr>
            <p:cNvPr id="11" name="Gruppieren 10">
              <a:extLst>
                <a:ext uri="{FF2B5EF4-FFF2-40B4-BE49-F238E27FC236}">
                  <a16:creationId xmlns:a16="http://schemas.microsoft.com/office/drawing/2014/main" id="{49E44243-35E1-4D82-9142-2A38FFD3C956}"/>
                </a:ext>
              </a:extLst>
            </p:cNvPr>
            <p:cNvGrpSpPr/>
            <p:nvPr/>
          </p:nvGrpSpPr>
          <p:grpSpPr>
            <a:xfrm>
              <a:off x="639192" y="2755742"/>
              <a:ext cx="8247356" cy="917965"/>
              <a:chOff x="639192" y="1650574"/>
              <a:chExt cx="7714695" cy="917965"/>
            </a:xfrm>
          </p:grpSpPr>
          <p:sp>
            <p:nvSpPr>
              <p:cNvPr id="12" name="Rechteck: abgerundete Ecken 11">
                <a:extLst>
                  <a:ext uri="{FF2B5EF4-FFF2-40B4-BE49-F238E27FC236}">
                    <a16:creationId xmlns:a16="http://schemas.microsoft.com/office/drawing/2014/main" id="{436187E0-D36B-40A9-B677-851902141B7B}"/>
                  </a:ext>
                </a:extLst>
              </p:cNvPr>
              <p:cNvSpPr/>
              <p:nvPr/>
            </p:nvSpPr>
            <p:spPr>
              <a:xfrm>
                <a:off x="1003177" y="1650574"/>
                <a:ext cx="7350710" cy="917965"/>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13" name="Rechteck: abgerundete Ecken 12">
                <a:extLst>
                  <a:ext uri="{FF2B5EF4-FFF2-40B4-BE49-F238E27FC236}">
                    <a16:creationId xmlns:a16="http://schemas.microsoft.com/office/drawing/2014/main" id="{17CBD5AB-90E3-4518-B2EA-FA7DF5166F94}"/>
                  </a:ext>
                </a:extLst>
              </p:cNvPr>
              <p:cNvSpPr/>
              <p:nvPr/>
            </p:nvSpPr>
            <p:spPr>
              <a:xfrm>
                <a:off x="639192" y="1673318"/>
                <a:ext cx="3417903" cy="408618"/>
              </a:xfrm>
              <a:prstGeom prst="roundRect">
                <a:avLst/>
              </a:prstGeom>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Calibri Light" panose="020F0302020204030204" pitchFamily="34" charset="0"/>
                    <a:cs typeface="Calibri Light" panose="020F0302020204030204" pitchFamily="34" charset="0"/>
                    <a:sym typeface="Helvetica"/>
                  </a:rPr>
                  <a:t>Academic</a:t>
                </a:r>
              </a:p>
            </p:txBody>
          </p:sp>
        </p:grpSp>
        <p:grpSp>
          <p:nvGrpSpPr>
            <p:cNvPr id="14" name="Gruppieren 13">
              <a:extLst>
                <a:ext uri="{FF2B5EF4-FFF2-40B4-BE49-F238E27FC236}">
                  <a16:creationId xmlns:a16="http://schemas.microsoft.com/office/drawing/2014/main" id="{9C6BC595-BB51-443B-A4B1-9FE3E32CBD6A}"/>
                </a:ext>
              </a:extLst>
            </p:cNvPr>
            <p:cNvGrpSpPr/>
            <p:nvPr/>
          </p:nvGrpSpPr>
          <p:grpSpPr>
            <a:xfrm>
              <a:off x="639192" y="3850686"/>
              <a:ext cx="8247356" cy="917965"/>
              <a:chOff x="639192" y="1650574"/>
              <a:chExt cx="7714695" cy="917965"/>
            </a:xfrm>
          </p:grpSpPr>
          <p:sp>
            <p:nvSpPr>
              <p:cNvPr id="15" name="Rechteck: abgerundete Ecken 14">
                <a:extLst>
                  <a:ext uri="{FF2B5EF4-FFF2-40B4-BE49-F238E27FC236}">
                    <a16:creationId xmlns:a16="http://schemas.microsoft.com/office/drawing/2014/main" id="{F689C74B-77F9-493E-B393-93D113FC923C}"/>
                  </a:ext>
                </a:extLst>
              </p:cNvPr>
              <p:cNvSpPr/>
              <p:nvPr/>
            </p:nvSpPr>
            <p:spPr>
              <a:xfrm>
                <a:off x="1003177" y="1650574"/>
                <a:ext cx="7350710" cy="917965"/>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16" name="Rechteck: abgerundete Ecken 15">
                <a:extLst>
                  <a:ext uri="{FF2B5EF4-FFF2-40B4-BE49-F238E27FC236}">
                    <a16:creationId xmlns:a16="http://schemas.microsoft.com/office/drawing/2014/main" id="{2D51DB4C-621D-4887-B469-66065BB0EEFB}"/>
                  </a:ext>
                </a:extLst>
              </p:cNvPr>
              <p:cNvSpPr/>
              <p:nvPr/>
            </p:nvSpPr>
            <p:spPr>
              <a:xfrm>
                <a:off x="639192" y="1673318"/>
                <a:ext cx="3417903" cy="408618"/>
              </a:xfrm>
              <a:prstGeom prst="roundRect">
                <a:avLst/>
              </a:prstGeom>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err="1">
                    <a:ln>
                      <a:noFill/>
                    </a:ln>
                    <a:solidFill>
                      <a:srgbClr val="000000"/>
                    </a:solidFill>
                    <a:effectLst/>
                    <a:uFillTx/>
                    <a:latin typeface="Calibri Light" panose="020F0302020204030204" pitchFamily="34" charset="0"/>
                    <a:cs typeface="Calibri Light" panose="020F0302020204030204" pitchFamily="34" charset="0"/>
                    <a:sym typeface="Helvetica"/>
                  </a:rPr>
                  <a:t>Accommodation</a:t>
                </a:r>
                <a:endParaRPr kumimoji="0" lang="de-DE" sz="1800" b="0" i="0" u="none" strike="noStrike" cap="none" spc="0" normalizeH="0" baseline="0" dirty="0">
                  <a:ln>
                    <a:noFill/>
                  </a:ln>
                  <a:solidFill>
                    <a:srgbClr val="000000"/>
                  </a:solidFill>
                  <a:effectLst/>
                  <a:uFillTx/>
                  <a:latin typeface="Calibri Light" panose="020F0302020204030204" pitchFamily="34" charset="0"/>
                  <a:cs typeface="Calibri Light" panose="020F0302020204030204" pitchFamily="34" charset="0"/>
                  <a:sym typeface="Helvetica"/>
                </a:endParaRPr>
              </a:p>
            </p:txBody>
          </p:sp>
        </p:grpSp>
        <p:grpSp>
          <p:nvGrpSpPr>
            <p:cNvPr id="17" name="Gruppieren 16">
              <a:extLst>
                <a:ext uri="{FF2B5EF4-FFF2-40B4-BE49-F238E27FC236}">
                  <a16:creationId xmlns:a16="http://schemas.microsoft.com/office/drawing/2014/main" id="{4DD16DD0-BA8C-4FDA-8936-790BA1076039}"/>
                </a:ext>
              </a:extLst>
            </p:cNvPr>
            <p:cNvGrpSpPr/>
            <p:nvPr/>
          </p:nvGrpSpPr>
          <p:grpSpPr>
            <a:xfrm>
              <a:off x="639192" y="4953932"/>
              <a:ext cx="8247355" cy="1666613"/>
              <a:chOff x="639192" y="1650573"/>
              <a:chExt cx="7714694" cy="1666613"/>
            </a:xfrm>
          </p:grpSpPr>
          <p:sp>
            <p:nvSpPr>
              <p:cNvPr id="18" name="Rechteck: abgerundete Ecken 17">
                <a:extLst>
                  <a:ext uri="{FF2B5EF4-FFF2-40B4-BE49-F238E27FC236}">
                    <a16:creationId xmlns:a16="http://schemas.microsoft.com/office/drawing/2014/main" id="{C58197E7-3499-4D46-9B7C-1E106B5640DF}"/>
                  </a:ext>
                </a:extLst>
              </p:cNvPr>
              <p:cNvSpPr/>
              <p:nvPr/>
            </p:nvSpPr>
            <p:spPr>
              <a:xfrm>
                <a:off x="910698" y="1650573"/>
                <a:ext cx="7443188" cy="1666613"/>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19" name="Rechteck: abgerundete Ecken 18">
                <a:extLst>
                  <a:ext uri="{FF2B5EF4-FFF2-40B4-BE49-F238E27FC236}">
                    <a16:creationId xmlns:a16="http://schemas.microsoft.com/office/drawing/2014/main" id="{450B545C-DFB6-4DAB-8D99-C9A3F7F5BA15}"/>
                  </a:ext>
                </a:extLst>
              </p:cNvPr>
              <p:cNvSpPr/>
              <p:nvPr/>
            </p:nvSpPr>
            <p:spPr>
              <a:xfrm>
                <a:off x="639192" y="1673318"/>
                <a:ext cx="3417903" cy="408618"/>
              </a:xfrm>
              <a:prstGeom prst="roundRect">
                <a:avLst/>
              </a:prstGeom>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Calibri Light" panose="020F0302020204030204" pitchFamily="34" charset="0"/>
                    <a:cs typeface="Calibri Light" panose="020F0302020204030204" pitchFamily="34" charset="0"/>
                    <a:sym typeface="Helvetica"/>
                  </a:rPr>
                  <a:t>Ask a Student</a:t>
                </a:r>
              </a:p>
            </p:txBody>
          </p:sp>
        </p:grpSp>
        <p:sp>
          <p:nvSpPr>
            <p:cNvPr id="21" name="Textfeld 20">
              <a:extLst>
                <a:ext uri="{FF2B5EF4-FFF2-40B4-BE49-F238E27FC236}">
                  <a16:creationId xmlns:a16="http://schemas.microsoft.com/office/drawing/2014/main" id="{93106DB6-2939-44F4-ADF7-560C4E149271}"/>
                </a:ext>
              </a:extLst>
            </p:cNvPr>
            <p:cNvSpPr txBox="1"/>
            <p:nvPr/>
          </p:nvSpPr>
          <p:spPr>
            <a:xfrm>
              <a:off x="4421079" y="1781082"/>
              <a:ext cx="4065972" cy="6569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800" b="0" dirty="0">
                  <a:solidFill>
                    <a:srgbClr val="000000"/>
                  </a:solidFill>
                  <a:latin typeface="+mj-lt"/>
                  <a:cs typeface="Calibri Light" panose="020F0302020204030204" pitchFamily="34" charset="0"/>
                  <a:sym typeface="Helvetica"/>
                </a:rPr>
                <a:t>Central International Office: </a:t>
              </a:r>
              <a:br>
                <a:rPr lang="en-US" sz="1800" b="0" dirty="0">
                  <a:solidFill>
                    <a:srgbClr val="000000"/>
                  </a:solidFill>
                  <a:latin typeface="+mj-lt"/>
                  <a:cs typeface="Calibri Light" panose="020F0302020204030204" pitchFamily="34" charset="0"/>
                  <a:sym typeface="Helvetica"/>
                </a:rPr>
              </a:br>
              <a:r>
                <a:rPr lang="en-US" sz="1800" b="0" dirty="0">
                  <a:solidFill>
                    <a:schemeClr val="accent1">
                      <a:lumMod val="50000"/>
                    </a:schemeClr>
                  </a:solidFill>
                  <a:latin typeface="+mj-lt"/>
                  <a:cs typeface="Calibri Light" panose="020F0302020204030204" pitchFamily="34" charset="0"/>
                  <a:sym typeface="Helvetica"/>
                  <a:hlinkClick r:id="rId3">
                    <a:extLst>
                      <a:ext uri="{A12FA001-AC4F-418D-AE19-62706E023703}">
                        <ahyp:hlinkClr xmlns:ahyp="http://schemas.microsoft.com/office/drawing/2018/hyperlinkcolor" val="tx"/>
                      </a:ext>
                    </a:extLst>
                  </a:hlinkClick>
                </a:rPr>
                <a:t>exchange.incoming@uni-due.de</a:t>
              </a:r>
              <a:endParaRPr kumimoji="0" lang="de-DE" sz="1800" b="0" i="0" u="none" strike="noStrike" cap="none" spc="0" normalizeH="0" baseline="0" dirty="0">
                <a:ln>
                  <a:noFill/>
                </a:ln>
                <a:solidFill>
                  <a:schemeClr val="accent1">
                    <a:lumMod val="50000"/>
                  </a:schemeClr>
                </a:solidFill>
                <a:effectLst/>
                <a:uFillTx/>
                <a:latin typeface="+mj-lt"/>
                <a:cs typeface="Calibri Light" panose="020F0302020204030204" pitchFamily="34" charset="0"/>
                <a:sym typeface="Helvetica"/>
              </a:endParaRPr>
            </a:p>
          </p:txBody>
        </p:sp>
        <p:sp>
          <p:nvSpPr>
            <p:cNvPr id="22" name="Textfeld 21">
              <a:extLst>
                <a:ext uri="{FF2B5EF4-FFF2-40B4-BE49-F238E27FC236}">
                  <a16:creationId xmlns:a16="http://schemas.microsoft.com/office/drawing/2014/main" id="{91376F54-E923-4D65-8854-3C68C8D03414}"/>
                </a:ext>
              </a:extLst>
            </p:cNvPr>
            <p:cNvSpPr txBox="1"/>
            <p:nvPr/>
          </p:nvSpPr>
          <p:spPr>
            <a:xfrm>
              <a:off x="4421079" y="2881336"/>
              <a:ext cx="406597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800" b="0" dirty="0">
                  <a:solidFill>
                    <a:srgbClr val="000000"/>
                  </a:solidFill>
                  <a:latin typeface="+mj-lt"/>
                  <a:sym typeface="Helvetica"/>
                </a:rPr>
                <a:t>Faculty Contacts: see page 4</a:t>
              </a:r>
              <a:endPar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endParaRPr>
            </a:p>
          </p:txBody>
        </p:sp>
        <p:sp>
          <p:nvSpPr>
            <p:cNvPr id="23" name="Textfeld 22">
              <a:extLst>
                <a:ext uri="{FF2B5EF4-FFF2-40B4-BE49-F238E27FC236}">
                  <a16:creationId xmlns:a16="http://schemas.microsoft.com/office/drawing/2014/main" id="{251A184F-0DE3-418E-B536-36A7BD1A3E44}"/>
                </a:ext>
              </a:extLst>
            </p:cNvPr>
            <p:cNvSpPr txBox="1"/>
            <p:nvPr/>
          </p:nvSpPr>
          <p:spPr>
            <a:xfrm>
              <a:off x="4421079" y="3986504"/>
              <a:ext cx="459863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800" b="0" dirty="0" err="1">
                  <a:solidFill>
                    <a:srgbClr val="000000"/>
                  </a:solidFill>
                  <a:latin typeface="+mj-lt"/>
                  <a:sym typeface="Helvetica"/>
                </a:rPr>
                <a:t>Studierendenwerk</a:t>
              </a:r>
              <a:r>
                <a:rPr lang="en-US" sz="1800" b="0" dirty="0">
                  <a:solidFill>
                    <a:srgbClr val="000000"/>
                  </a:solidFill>
                  <a:latin typeface="+mj-lt"/>
                </a:rPr>
                <a:t>: </a:t>
              </a:r>
              <a:r>
                <a:rPr lang="en-US" dirty="0">
                  <a:solidFill>
                    <a:schemeClr val="accent1">
                      <a:lumMod val="50000"/>
                    </a:schemeClr>
                  </a:solidFill>
                  <a:latin typeface="+mj-lt"/>
                  <a:hlinkClick r:id="rId4">
                    <a:extLst>
                      <a:ext uri="{A12FA001-AC4F-418D-AE19-62706E023703}">
                        <ahyp:hlinkClr xmlns:ahyp="http://schemas.microsoft.com/office/drawing/2018/hyperlinkcolor" val="tx"/>
                      </a:ext>
                    </a:extLst>
                  </a:hlinkClick>
                </a:rPr>
                <a:t>https://www.stw-edu.de/en/accommodation/onlineapplication</a:t>
              </a:r>
              <a:r>
                <a:rPr lang="en-US" dirty="0">
                  <a:solidFill>
                    <a:schemeClr val="accent1">
                      <a:lumMod val="50000"/>
                    </a:schemeClr>
                  </a:solidFill>
                  <a:latin typeface="+mj-lt"/>
                </a:rPr>
                <a:t> </a:t>
              </a:r>
              <a:endPar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endParaRPr>
            </a:p>
          </p:txBody>
        </p:sp>
        <p:sp>
          <p:nvSpPr>
            <p:cNvPr id="24" name="Textfeld 23">
              <a:extLst>
                <a:ext uri="{FF2B5EF4-FFF2-40B4-BE49-F238E27FC236}">
                  <a16:creationId xmlns:a16="http://schemas.microsoft.com/office/drawing/2014/main" id="{051DD9B4-06EA-4F73-A48F-9DE19873D33F}"/>
                </a:ext>
              </a:extLst>
            </p:cNvPr>
            <p:cNvSpPr txBox="1"/>
            <p:nvPr/>
          </p:nvSpPr>
          <p:spPr>
            <a:xfrm>
              <a:off x="4421079" y="5091672"/>
              <a:ext cx="4598633"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800" b="0" dirty="0">
                  <a:solidFill>
                    <a:srgbClr val="000000"/>
                  </a:solidFill>
                  <a:latin typeface="+mj-lt"/>
                  <a:sym typeface="Helvetica"/>
                </a:rPr>
                <a:t>ISAAC* and Buddy </a:t>
              </a:r>
              <a:r>
                <a:rPr lang="en-US" sz="1800" b="0" dirty="0" err="1">
                  <a:solidFill>
                    <a:srgbClr val="000000"/>
                  </a:solidFill>
                  <a:latin typeface="+mj-lt"/>
                  <a:sym typeface="Helvetica"/>
                </a:rPr>
                <a:t>Programme</a:t>
              </a:r>
              <a:r>
                <a:rPr lang="en-US" sz="1800" b="0" dirty="0">
                  <a:solidFill>
                    <a:srgbClr val="000000"/>
                  </a:solidFill>
                  <a:latin typeface="+mj-lt"/>
                  <a:sym typeface="Helvetica"/>
                </a:rPr>
                <a:t>:</a:t>
              </a:r>
            </a:p>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hlinkClick r:id="rId5">
                    <a:extLst>
                      <a:ext uri="{A12FA001-AC4F-418D-AE19-62706E023703}">
                        <ahyp:hlinkClr xmlns:ahyp="http://schemas.microsoft.com/office/drawing/2018/hyperlinkcolor" val="tx"/>
                      </a:ext>
                    </a:extLst>
                  </a:hlinkClick>
                </a:rPr>
                <a:t>https://www.uni-due.de/international/tsc</a:t>
              </a:r>
              <a:endPar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r>
                <a:rPr lang="de-DE" dirty="0">
                  <a:solidFill>
                    <a:schemeClr val="accent1">
                      <a:lumMod val="50000"/>
                    </a:schemeClr>
                  </a:solidFill>
                  <a:latin typeface="+mj-lt"/>
                  <a:hlinkClick r:id="rId6"/>
                </a:rPr>
                <a:t>Email: info@isaac-due.de</a:t>
              </a:r>
              <a:r>
                <a:rPr lang="de-DE" dirty="0">
                  <a:solidFill>
                    <a:schemeClr val="accent1">
                      <a:lumMod val="50000"/>
                    </a:schemeClr>
                  </a:solidFill>
                  <a:latin typeface="+mj-lt"/>
                </a:rPr>
                <a:t> </a:t>
              </a:r>
              <a:r>
                <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rPr>
                <a:t> </a:t>
              </a:r>
            </a:p>
            <a:p>
              <a:pPr marL="0" marR="0" indent="0" algn="l" defTabSz="457200" rtl="0" fontAlgn="auto" latinLnBrk="0" hangingPunct="0">
                <a:lnSpc>
                  <a:spcPct val="100000"/>
                </a:lnSpc>
                <a:spcBef>
                  <a:spcPts val="0"/>
                </a:spcBef>
                <a:spcAft>
                  <a:spcPts val="0"/>
                </a:spcAft>
                <a:buClrTx/>
                <a:buSzTx/>
                <a:buFontTx/>
                <a:buNone/>
                <a:tabLst/>
              </a:pPr>
              <a:r>
                <a:rPr lang="de-DE" dirty="0">
                  <a:solidFill>
                    <a:schemeClr val="accent1">
                      <a:lumMod val="50000"/>
                    </a:schemeClr>
                  </a:solidFill>
                  <a:latin typeface="+mj-lt"/>
                </a:rPr>
                <a:t>Instagram: https://www.instagram.com/isaac.unidue/</a:t>
              </a:r>
              <a:endPar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chemeClr val="accent1">
                    <a:lumMod val="50000"/>
                  </a:schemeClr>
                </a:solidFill>
                <a:effectLst/>
                <a:uFillTx/>
                <a:latin typeface="+mj-lt"/>
                <a:ea typeface="+mn-ea"/>
                <a:cs typeface="+mn-cs"/>
                <a:sym typeface="Helvetica"/>
              </a:endParaRPr>
            </a:p>
          </p:txBody>
        </p:sp>
      </p:grpSp>
      <p:pic>
        <p:nvPicPr>
          <p:cNvPr id="29" name="Grafik 28" descr="E-Mail mit einfarbiger Füllung">
            <a:extLst>
              <a:ext uri="{FF2B5EF4-FFF2-40B4-BE49-F238E27FC236}">
                <a16:creationId xmlns:a16="http://schemas.microsoft.com/office/drawing/2014/main" id="{59F9596D-0A82-4294-8D5D-AB11D8D805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30355" y="1124505"/>
            <a:ext cx="914400" cy="914400"/>
          </a:xfrm>
          <a:prstGeom prst="rect">
            <a:avLst/>
          </a:prstGeom>
        </p:spPr>
      </p:pic>
      <p:sp>
        <p:nvSpPr>
          <p:cNvPr id="3" name="Foliennummernplatzhalter 2">
            <a:extLst>
              <a:ext uri="{FF2B5EF4-FFF2-40B4-BE49-F238E27FC236}">
                <a16:creationId xmlns:a16="http://schemas.microsoft.com/office/drawing/2014/main" id="{FABD4E1F-5C26-47DD-9769-D8E7B4E35367}"/>
              </a:ext>
            </a:extLst>
          </p:cNvPr>
          <p:cNvSpPr>
            <a:spLocks noGrp="1"/>
          </p:cNvSpPr>
          <p:nvPr>
            <p:ph type="sldNum" sz="quarter" idx="2"/>
          </p:nvPr>
        </p:nvSpPr>
        <p:spPr/>
        <p:txBody>
          <a:bodyPr/>
          <a:lstStyle/>
          <a:p>
            <a:fld id="{86CB4B4D-7CA3-9044-876B-883B54F8677D}" type="slidenum">
              <a:rPr lang="de-DE" smtClean="0"/>
              <a:t>3</a:t>
            </a:fld>
            <a:endParaRPr lang="de-DE"/>
          </a:p>
        </p:txBody>
      </p:sp>
    </p:spTree>
    <p:extLst>
      <p:ext uri="{BB962C8B-B14F-4D97-AF65-F5344CB8AC3E}">
        <p14:creationId xmlns:p14="http://schemas.microsoft.com/office/powerpoint/2010/main" val="35602682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title"/>
          </p:nvPr>
        </p:nvSpPr>
        <p:spPr>
          <a:prstGeom prst="rect">
            <a:avLst/>
          </a:prstGeom>
        </p:spPr>
        <p:txBody>
          <a:bodyPr/>
          <a:lstStyle>
            <a:lvl1pPr>
              <a:defRPr sz="2800"/>
            </a:lvl1pPr>
          </a:lstStyle>
          <a:p>
            <a:r>
              <a:rPr lang="de-DE" b="0" dirty="0">
                <a:latin typeface="Calibri Light" panose="020F0302020204030204" pitchFamily="34" charset="0"/>
                <a:cs typeface="Calibri Light" panose="020F0302020204030204" pitchFamily="34" charset="0"/>
              </a:rPr>
              <a:t> Faculty </a:t>
            </a:r>
            <a:r>
              <a:rPr lang="de-DE" b="0" dirty="0" err="1">
                <a:latin typeface="Calibri Light" panose="020F0302020204030204" pitchFamily="34" charset="0"/>
                <a:cs typeface="Calibri Light" panose="020F0302020204030204" pitchFamily="34" charset="0"/>
              </a:rPr>
              <a:t>contacts</a:t>
            </a:r>
            <a:endParaRPr b="0" dirty="0">
              <a:latin typeface="Calibri Light" panose="020F0302020204030204" pitchFamily="34" charset="0"/>
              <a:cs typeface="Calibri Light" panose="020F0302020204030204" pitchFamily="34" charset="0"/>
            </a:endParaRPr>
          </a:p>
        </p:txBody>
      </p:sp>
      <p:sp>
        <p:nvSpPr>
          <p:cNvPr id="207" name="Datumsplatzhalter 3"/>
          <p:cNvSpPr txBox="1">
            <a:spLocks noGrp="1"/>
          </p:cNvSpPr>
          <p:nvPr>
            <p:ph type="sldNum" sz="quarter" idx="2"/>
          </p:nvPr>
        </p:nvSpPr>
        <p:spPr>
          <a:xfrm>
            <a:off x="8744371" y="6484725"/>
            <a:ext cx="164465" cy="2616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latin typeface="+mj-lt"/>
              </a:rPr>
              <a:t>4</a:t>
            </a:fld>
            <a:endParaRPr dirty="0">
              <a:latin typeface="+mj-lt"/>
            </a:endParaRPr>
          </a:p>
        </p:txBody>
      </p:sp>
      <p:sp>
        <p:nvSpPr>
          <p:cNvPr id="212" name="?"/>
          <p:cNvSpPr txBox="1"/>
          <p:nvPr/>
        </p:nvSpPr>
        <p:spPr>
          <a:xfrm>
            <a:off x="8262187" y="3425179"/>
            <a:ext cx="92394" cy="135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3" name="?"/>
          <p:cNvSpPr txBox="1"/>
          <p:nvPr/>
        </p:nvSpPr>
        <p:spPr>
          <a:xfrm>
            <a:off x="7868780" y="2923113"/>
            <a:ext cx="92394" cy="135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4" name="?"/>
          <p:cNvSpPr txBox="1"/>
          <p:nvPr/>
        </p:nvSpPr>
        <p:spPr>
          <a:xfrm>
            <a:off x="7257194" y="2461403"/>
            <a:ext cx="92394" cy="135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5" name="?"/>
          <p:cNvSpPr txBox="1"/>
          <p:nvPr/>
        </p:nvSpPr>
        <p:spPr>
          <a:xfrm>
            <a:off x="6645609" y="2748279"/>
            <a:ext cx="92394" cy="135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sp>
        <p:nvSpPr>
          <p:cNvPr id="216" name="?"/>
          <p:cNvSpPr txBox="1"/>
          <p:nvPr/>
        </p:nvSpPr>
        <p:spPr>
          <a:xfrm>
            <a:off x="6067581" y="3304112"/>
            <a:ext cx="92394" cy="1354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200">
                <a:latin typeface="+mj-lt"/>
                <a:ea typeface="+mj-ea"/>
                <a:cs typeface="+mj-cs"/>
                <a:sym typeface="Calibri"/>
              </a:defRPr>
            </a:lvl1pPr>
          </a:lstStyle>
          <a:p>
            <a:endParaRPr dirty="0"/>
          </a:p>
        </p:txBody>
      </p:sp>
      <p:pic>
        <p:nvPicPr>
          <p:cNvPr id="11" name="Grafik 10" descr="Atom mit einfarbiger Füllung">
            <a:extLst>
              <a:ext uri="{FF2B5EF4-FFF2-40B4-BE49-F238E27FC236}">
                <a16:creationId xmlns:a16="http://schemas.microsoft.com/office/drawing/2014/main" id="{DE285981-A831-428D-9BF4-3A6FE06D83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2187" y="926693"/>
            <a:ext cx="914400" cy="914400"/>
          </a:xfrm>
          <a:prstGeom prst="rect">
            <a:avLst/>
          </a:prstGeom>
        </p:spPr>
      </p:pic>
      <p:pic>
        <p:nvPicPr>
          <p:cNvPr id="3" name="Grafik 2">
            <a:extLst>
              <a:ext uri="{FF2B5EF4-FFF2-40B4-BE49-F238E27FC236}">
                <a16:creationId xmlns:a16="http://schemas.microsoft.com/office/drawing/2014/main" id="{19E487D7-656E-43E6-B064-FA4C7E275E4E}"/>
              </a:ext>
            </a:extLst>
          </p:cNvPr>
          <p:cNvPicPr>
            <a:picLocks noChangeAspect="1"/>
          </p:cNvPicPr>
          <p:nvPr/>
        </p:nvPicPr>
        <p:blipFill>
          <a:blip r:embed="rId5"/>
          <a:stretch>
            <a:fillRect/>
          </a:stretch>
        </p:blipFill>
        <p:spPr>
          <a:xfrm>
            <a:off x="2746000" y="1205948"/>
            <a:ext cx="2491967" cy="4504710"/>
          </a:xfrm>
          <a:prstGeom prst="rect">
            <a:avLst/>
          </a:prstGeom>
        </p:spPr>
      </p:pic>
      <p:pic>
        <p:nvPicPr>
          <p:cNvPr id="6" name="Grafik 5">
            <a:extLst>
              <a:ext uri="{FF2B5EF4-FFF2-40B4-BE49-F238E27FC236}">
                <a16:creationId xmlns:a16="http://schemas.microsoft.com/office/drawing/2014/main" id="{F831BFF1-84A8-4BC7-A68E-FE488EA9255C}"/>
              </a:ext>
            </a:extLst>
          </p:cNvPr>
          <p:cNvPicPr>
            <a:picLocks noChangeAspect="1"/>
          </p:cNvPicPr>
          <p:nvPr/>
        </p:nvPicPr>
        <p:blipFill>
          <a:blip r:embed="rId6"/>
          <a:stretch>
            <a:fillRect/>
          </a:stretch>
        </p:blipFill>
        <p:spPr>
          <a:xfrm>
            <a:off x="5765490" y="2228913"/>
            <a:ext cx="2974246" cy="2950163"/>
          </a:xfrm>
          <a:prstGeom prst="rect">
            <a:avLst/>
          </a:prstGeom>
        </p:spPr>
      </p:pic>
      <p:pic>
        <p:nvPicPr>
          <p:cNvPr id="5" name="Grafik 4">
            <a:extLst>
              <a:ext uri="{FF2B5EF4-FFF2-40B4-BE49-F238E27FC236}">
                <a16:creationId xmlns:a16="http://schemas.microsoft.com/office/drawing/2014/main" id="{FFEAAEB8-A41C-470B-80DD-B2145302E1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33" y="1205948"/>
            <a:ext cx="2400300" cy="5540383"/>
          </a:xfrm>
          <a:prstGeom prst="rect">
            <a:avLst/>
          </a:prstGeom>
        </p:spPr>
      </p:pic>
    </p:spTree>
    <p:extLst>
      <p:ext uri="{BB962C8B-B14F-4D97-AF65-F5344CB8AC3E}">
        <p14:creationId xmlns:p14="http://schemas.microsoft.com/office/powerpoint/2010/main" val="26889181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4E03CCD0-954C-4CD6-8AC2-194A1A849BCB}"/>
              </a:ext>
            </a:extLst>
          </p:cNvPr>
          <p:cNvSpPr/>
          <p:nvPr/>
        </p:nvSpPr>
        <p:spPr>
          <a:xfrm>
            <a:off x="475965" y="1228464"/>
            <a:ext cx="8220876" cy="3332568"/>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0000"/>
              </a:solidFill>
              <a:effectLst/>
              <a:uFillTx/>
              <a:latin typeface="+mn-lt"/>
              <a:ea typeface="+mn-ea"/>
              <a:cs typeface="+mn-cs"/>
              <a:sym typeface="Helvetica"/>
            </a:endParaRPr>
          </a:p>
        </p:txBody>
      </p:sp>
      <p:sp>
        <p:nvSpPr>
          <p:cNvPr id="2" name="Titel 1">
            <a:extLst>
              <a:ext uri="{FF2B5EF4-FFF2-40B4-BE49-F238E27FC236}">
                <a16:creationId xmlns:a16="http://schemas.microsoft.com/office/drawing/2014/main" id="{60D8DABF-B9BE-4742-8E82-036FEDD99957}"/>
              </a:ext>
            </a:extLst>
          </p:cNvPr>
          <p:cNvSpPr>
            <a:spLocks noGrp="1"/>
          </p:cNvSpPr>
          <p:nvPr>
            <p:ph type="title"/>
          </p:nvPr>
        </p:nvSpPr>
        <p:spPr/>
        <p:txBody>
          <a:bodyPr/>
          <a:lstStyle/>
          <a:p>
            <a:r>
              <a:rPr lang="de-DE" b="0" dirty="0">
                <a:latin typeface="Calibri Light" panose="020F0302020204030204" pitchFamily="34" charset="0"/>
                <a:cs typeface="Calibri Light" panose="020F0302020204030204" pitchFamily="34" charset="0"/>
              </a:rPr>
              <a:t>  </a:t>
            </a:r>
            <a:r>
              <a:rPr lang="de-DE" sz="2800" b="0" dirty="0" err="1">
                <a:latin typeface="Calibri Light" panose="020F0302020204030204" pitchFamily="34" charset="0"/>
                <a:cs typeface="Calibri Light" panose="020F0302020204030204" pitchFamily="34" charset="0"/>
              </a:rPr>
              <a:t>Important</a:t>
            </a:r>
            <a:r>
              <a:rPr lang="de-DE" sz="2800" b="0" dirty="0">
                <a:latin typeface="Calibri Light" panose="020F0302020204030204" pitchFamily="34" charset="0"/>
                <a:cs typeface="Calibri Light" panose="020F0302020204030204" pitchFamily="34" charset="0"/>
              </a:rPr>
              <a:t> Dates</a:t>
            </a:r>
            <a:endParaRPr lang="de-DE" sz="2800" dirty="0"/>
          </a:p>
        </p:txBody>
      </p:sp>
      <p:pic>
        <p:nvPicPr>
          <p:cNvPr id="5" name="Grafik 4" descr="Tageskalender mit einfarbiger Füllung">
            <a:extLst>
              <a:ext uri="{FF2B5EF4-FFF2-40B4-BE49-F238E27FC236}">
                <a16:creationId xmlns:a16="http://schemas.microsoft.com/office/drawing/2014/main" id="{C609C21B-E883-49F4-B586-254FE74AD4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387" y="1675660"/>
            <a:ext cx="914400" cy="914400"/>
          </a:xfrm>
          <a:prstGeom prst="rect">
            <a:avLst/>
          </a:prstGeom>
        </p:spPr>
      </p:pic>
      <p:pic>
        <p:nvPicPr>
          <p:cNvPr id="7" name="Grafik 6" descr="Senden mit einfarbiger Füllung">
            <a:extLst>
              <a:ext uri="{FF2B5EF4-FFF2-40B4-BE49-F238E27FC236}">
                <a16:creationId xmlns:a16="http://schemas.microsoft.com/office/drawing/2014/main" id="{A6B8AF4E-3EB0-4B70-B7F4-20FAFED919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66830" flipH="1">
            <a:off x="7409363" y="5316472"/>
            <a:ext cx="841482" cy="845588"/>
          </a:xfrm>
          <a:prstGeom prst="rect">
            <a:avLst/>
          </a:prstGeom>
        </p:spPr>
      </p:pic>
      <p:sp>
        <p:nvSpPr>
          <p:cNvPr id="11" name="Textfeld 10">
            <a:extLst>
              <a:ext uri="{FF2B5EF4-FFF2-40B4-BE49-F238E27FC236}">
                <a16:creationId xmlns:a16="http://schemas.microsoft.com/office/drawing/2014/main" id="{8D711C3E-0D6E-4D5F-9455-14AAC10EBD1A}"/>
              </a:ext>
            </a:extLst>
          </p:cNvPr>
          <p:cNvSpPr txBox="1"/>
          <p:nvPr/>
        </p:nvSpPr>
        <p:spPr>
          <a:xfrm>
            <a:off x="1548053" y="1623714"/>
            <a:ext cx="6809095"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de-DE" sz="1800" b="0" i="0" u="sng" strike="noStrike" cap="none" spc="0" normalizeH="0" baseline="0" dirty="0">
                <a:ln>
                  <a:noFill/>
                </a:ln>
                <a:solidFill>
                  <a:srgbClr val="000000"/>
                </a:solidFill>
                <a:effectLst/>
                <a:uFillTx/>
                <a:latin typeface="+mn-lt"/>
                <a:ea typeface="+mn-ea"/>
                <a:cs typeface="+mn-cs"/>
                <a:sym typeface="Helvetica"/>
              </a:rPr>
              <a:t>Winter Semester 2025/26</a:t>
            </a:r>
            <a:r>
              <a:rPr kumimoji="0" lang="de-DE" sz="1800" b="0" i="0" u="none" strike="noStrike" cap="none" spc="0" normalizeH="0" baseline="0" dirty="0">
                <a:ln>
                  <a:noFill/>
                </a:ln>
                <a:solidFill>
                  <a:srgbClr val="000000"/>
                </a:solidFill>
                <a:effectLst/>
                <a:uFillTx/>
                <a:latin typeface="+mn-lt"/>
                <a:ea typeface="+mn-ea"/>
                <a:cs typeface="+mn-cs"/>
                <a:sym typeface="Helvetica"/>
              </a:rPr>
              <a:t>:			01.10.2025 – 31.03.2026</a:t>
            </a:r>
          </a:p>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err="1">
                <a:ln>
                  <a:noFill/>
                </a:ln>
                <a:solidFill>
                  <a:srgbClr val="000000"/>
                </a:solidFill>
                <a:effectLst/>
                <a:uFillTx/>
                <a:latin typeface="+mn-lt"/>
                <a:ea typeface="+mn-ea"/>
                <a:cs typeface="+mn-cs"/>
                <a:sym typeface="Helvetica"/>
              </a:rPr>
              <a:t>Lecture</a:t>
            </a:r>
            <a:r>
              <a:rPr kumimoji="0" lang="de-DE" sz="1800" b="0" i="0" u="none" strike="noStrike" cap="none" spc="0" normalizeH="0" baseline="0" dirty="0">
                <a:ln>
                  <a:noFill/>
                </a:ln>
                <a:solidFill>
                  <a:srgbClr val="000000"/>
                </a:solidFill>
                <a:effectLst/>
                <a:uFillTx/>
                <a:latin typeface="+mn-lt"/>
                <a:ea typeface="+mn-ea"/>
                <a:cs typeface="+mn-cs"/>
                <a:sym typeface="Helvetica"/>
              </a:rPr>
              <a:t> </a:t>
            </a:r>
            <a:r>
              <a:rPr kumimoji="0" lang="de-DE" sz="1800" b="0" i="0" u="none" strike="noStrike" cap="none" spc="0" normalizeH="0" baseline="0" dirty="0" err="1">
                <a:ln>
                  <a:noFill/>
                </a:ln>
                <a:solidFill>
                  <a:srgbClr val="000000"/>
                </a:solidFill>
                <a:effectLst/>
                <a:uFillTx/>
                <a:latin typeface="+mn-lt"/>
                <a:ea typeface="+mn-ea"/>
                <a:cs typeface="+mn-cs"/>
                <a:sym typeface="Helvetica"/>
              </a:rPr>
              <a:t>Period</a:t>
            </a:r>
            <a:r>
              <a:rPr kumimoji="0" lang="de-DE" sz="1800" b="0" i="0" u="none" strike="noStrike" cap="none" spc="0" normalizeH="0" baseline="0" dirty="0">
                <a:ln>
                  <a:noFill/>
                </a:ln>
                <a:solidFill>
                  <a:srgbClr val="000000"/>
                </a:solidFill>
                <a:effectLst/>
                <a:uFillTx/>
                <a:latin typeface="+mn-lt"/>
                <a:ea typeface="+mn-ea"/>
                <a:cs typeface="+mn-cs"/>
                <a:sym typeface="Helvetica"/>
              </a:rPr>
              <a:t>:					</a:t>
            </a:r>
            <a:r>
              <a:rPr lang="de-DE" dirty="0"/>
              <a:t>13</a:t>
            </a:r>
            <a:r>
              <a:rPr kumimoji="0" lang="de-DE" sz="1800" b="0" i="0" u="none" strike="noStrike" cap="none" spc="0" normalizeH="0" baseline="0" dirty="0">
                <a:ln>
                  <a:noFill/>
                </a:ln>
                <a:solidFill>
                  <a:srgbClr val="000000"/>
                </a:solidFill>
                <a:effectLst/>
                <a:uFillTx/>
                <a:latin typeface="+mn-lt"/>
                <a:ea typeface="+mn-ea"/>
                <a:cs typeface="+mn-cs"/>
                <a:sym typeface="Helvetica"/>
              </a:rPr>
              <a:t>.10.2025 – </a:t>
            </a:r>
            <a:r>
              <a:rPr lang="de-DE" dirty="0"/>
              <a:t>06</a:t>
            </a:r>
            <a:r>
              <a:rPr kumimoji="0" lang="de-DE" sz="1800" b="0" i="0" u="none" strike="noStrike" cap="none" spc="0" normalizeH="0" baseline="0" dirty="0">
                <a:ln>
                  <a:noFill/>
                </a:ln>
                <a:solidFill>
                  <a:srgbClr val="000000"/>
                </a:solidFill>
                <a:effectLst/>
                <a:uFillTx/>
                <a:latin typeface="+mn-lt"/>
                <a:ea typeface="+mn-ea"/>
                <a:cs typeface="+mn-cs"/>
                <a:sym typeface="Helvetica"/>
              </a:rPr>
              <a:t>.02.2026</a:t>
            </a:r>
          </a:p>
          <a:p>
            <a:r>
              <a:rPr lang="de-DE" dirty="0"/>
              <a:t>Christmas Holidays				20.12.2025 – 04.01.2026</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Orientation</a:t>
            </a:r>
            <a:r>
              <a:rPr lang="de-DE" dirty="0"/>
              <a:t>:						06.10.2025 – 10.10.2025</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a:p>
            <a:r>
              <a:rPr lang="de-DE" dirty="0"/>
              <a:t>Moving Date Student </a:t>
            </a:r>
            <a:r>
              <a:rPr lang="de-DE" dirty="0" err="1"/>
              <a:t>Residences</a:t>
            </a:r>
            <a:r>
              <a:rPr lang="de-DE" dirty="0"/>
              <a:t>: 	06.10.2025</a:t>
            </a:r>
          </a:p>
          <a:p>
            <a:pPr marL="0" marR="0" indent="0" algn="l" defTabSz="457200" rtl="0" fontAlgn="auto" latinLnBrk="0"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Re-registration </a:t>
            </a:r>
            <a:r>
              <a:rPr kumimoji="0" lang="de-DE" sz="1800" b="0" i="0" u="none" strike="noStrike" cap="none" spc="0" normalizeH="0" baseline="0" dirty="0" err="1">
                <a:ln>
                  <a:noFill/>
                </a:ln>
                <a:solidFill>
                  <a:srgbClr val="000000"/>
                </a:solidFill>
                <a:effectLst/>
                <a:uFillTx/>
                <a:latin typeface="+mn-lt"/>
                <a:ea typeface="+mn-ea"/>
                <a:cs typeface="+mn-cs"/>
                <a:sym typeface="Helvetica"/>
              </a:rPr>
              <a:t>Period</a:t>
            </a:r>
            <a:r>
              <a:rPr kumimoji="0" lang="de-DE" sz="1800" b="0" i="0" u="none" strike="noStrike" cap="none" spc="0" normalizeH="0" baseline="0" dirty="0">
                <a:ln>
                  <a:noFill/>
                </a:ln>
                <a:solidFill>
                  <a:srgbClr val="000000"/>
                </a:solidFill>
                <a:effectLst/>
                <a:uFillTx/>
                <a:latin typeface="+mn-lt"/>
                <a:ea typeface="+mn-ea"/>
                <a:cs typeface="+mn-cs"/>
                <a:sym typeface="Helvetica"/>
              </a:rPr>
              <a:t>: 			02.01.2026 – 20.03.2026</a:t>
            </a:r>
            <a:br>
              <a:rPr kumimoji="0" lang="de-DE" sz="1800" b="0" i="0" u="none" strike="noStrike" cap="none" spc="0" normalizeH="0" baseline="0" dirty="0">
                <a:ln>
                  <a:noFill/>
                </a:ln>
                <a:solidFill>
                  <a:srgbClr val="000000"/>
                </a:solidFill>
                <a:effectLst/>
                <a:uFillTx/>
                <a:latin typeface="+mn-lt"/>
                <a:ea typeface="+mn-ea"/>
                <a:cs typeface="+mn-cs"/>
                <a:sym typeface="Helvetica"/>
              </a:rPr>
            </a:br>
            <a:r>
              <a:rPr kumimoji="0" lang="de-DE" sz="1800" b="0" i="0" u="none" strike="noStrike" cap="none" spc="0" normalizeH="0" baseline="0" dirty="0">
                <a:ln>
                  <a:noFill/>
                </a:ln>
                <a:solidFill>
                  <a:srgbClr val="000000"/>
                </a:solidFill>
                <a:effectLst/>
                <a:uFillTx/>
                <a:latin typeface="+mn-lt"/>
                <a:ea typeface="+mn-ea"/>
                <a:cs typeface="+mn-cs"/>
                <a:sym typeface="Helvetica"/>
              </a:rPr>
              <a:t>Summer Semester </a:t>
            </a:r>
            <a:r>
              <a:rPr lang="de-DE" dirty="0"/>
              <a:t>2026:			</a:t>
            </a:r>
            <a:r>
              <a:rPr kumimoji="0" lang="de-DE" sz="1800" b="0" i="0" u="none" strike="noStrike" cap="none" spc="0" normalizeH="0" baseline="0" dirty="0">
                <a:ln>
                  <a:noFill/>
                </a:ln>
                <a:solidFill>
                  <a:srgbClr val="000000"/>
                </a:solidFill>
                <a:effectLst/>
                <a:uFillTx/>
                <a:latin typeface="+mn-lt"/>
                <a:ea typeface="+mn-ea"/>
                <a:cs typeface="+mn-cs"/>
                <a:sym typeface="Helvetica"/>
              </a:rPr>
              <a:t>01.04.2026 – </a:t>
            </a:r>
            <a:r>
              <a:rPr lang="de-DE" dirty="0"/>
              <a:t>30.09</a:t>
            </a:r>
            <a:r>
              <a:rPr kumimoji="0" lang="de-DE" sz="1800" b="0" i="0" u="none" strike="noStrike" cap="none" spc="0" normalizeH="0" baseline="0" dirty="0">
                <a:ln>
                  <a:noFill/>
                </a:ln>
                <a:solidFill>
                  <a:srgbClr val="000000"/>
                </a:solidFill>
                <a:effectLst/>
                <a:uFillTx/>
                <a:latin typeface="+mn-lt"/>
                <a:ea typeface="+mn-ea"/>
                <a:cs typeface="+mn-cs"/>
                <a:sym typeface="Helvetica"/>
              </a:rPr>
              <a:t>. 2026 </a:t>
            </a:r>
          </a:p>
          <a:p>
            <a:pPr marL="0" marR="0" indent="0" algn="l" defTabSz="457200" rtl="0" fontAlgn="auto" latinLnBrk="0" hangingPunct="0">
              <a:lnSpc>
                <a:spcPct val="100000"/>
              </a:lnSpc>
              <a:spcBef>
                <a:spcPts val="0"/>
              </a:spcBef>
              <a:spcAft>
                <a:spcPts val="0"/>
              </a:spcAft>
              <a:buClrTx/>
              <a:buSzTx/>
              <a:buFontTx/>
              <a:buNone/>
              <a:tabLst/>
            </a:pPr>
            <a:r>
              <a:rPr lang="de-DE" dirty="0" err="1"/>
              <a:t>Lecture</a:t>
            </a:r>
            <a:r>
              <a:rPr lang="de-DE" dirty="0"/>
              <a:t> </a:t>
            </a:r>
            <a:r>
              <a:rPr lang="de-DE" dirty="0" err="1"/>
              <a:t>Period</a:t>
            </a:r>
            <a:r>
              <a:rPr lang="de-DE" dirty="0"/>
              <a:t>: 					13.04.2026- 24.07.2026</a:t>
            </a:r>
          </a:p>
          <a:p>
            <a:pPr marL="0" marR="0" indent="0" algn="l" defTabSz="4572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		</a:t>
            </a:r>
          </a:p>
        </p:txBody>
      </p:sp>
      <p:sp>
        <p:nvSpPr>
          <p:cNvPr id="6" name="Foliennummernplatzhalter 5">
            <a:extLst>
              <a:ext uri="{FF2B5EF4-FFF2-40B4-BE49-F238E27FC236}">
                <a16:creationId xmlns:a16="http://schemas.microsoft.com/office/drawing/2014/main" id="{08739769-F690-42A1-A30B-42D01884DA7B}"/>
              </a:ext>
            </a:extLst>
          </p:cNvPr>
          <p:cNvSpPr>
            <a:spLocks noGrp="1"/>
          </p:cNvSpPr>
          <p:nvPr>
            <p:ph type="sldNum" sz="quarter" idx="2"/>
          </p:nvPr>
        </p:nvSpPr>
        <p:spPr/>
        <p:txBody>
          <a:bodyPr/>
          <a:lstStyle/>
          <a:p>
            <a:fld id="{86CB4B4D-7CA3-9044-876B-883B54F8677D}" type="slidenum">
              <a:rPr lang="de-DE" smtClean="0"/>
              <a:t>5</a:t>
            </a:fld>
            <a:endParaRPr lang="de-DE"/>
          </a:p>
        </p:txBody>
      </p:sp>
      <p:sp>
        <p:nvSpPr>
          <p:cNvPr id="8" name="Are you entering Germany from a designated risk area? Check this list!…">
            <a:extLst>
              <a:ext uri="{FF2B5EF4-FFF2-40B4-BE49-F238E27FC236}">
                <a16:creationId xmlns:a16="http://schemas.microsoft.com/office/drawing/2014/main" id="{74832718-E655-469E-991D-D11660176E9F}"/>
              </a:ext>
            </a:extLst>
          </p:cNvPr>
          <p:cNvSpPr txBox="1"/>
          <p:nvPr/>
        </p:nvSpPr>
        <p:spPr>
          <a:xfrm>
            <a:off x="786852" y="4727644"/>
            <a:ext cx="7341832" cy="2062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449580">
              <a:defRPr sz="1600">
                <a:uFill>
                  <a:solidFill>
                    <a:srgbClr val="000000"/>
                  </a:solidFill>
                </a:uFill>
                <a:latin typeface="Arial"/>
                <a:ea typeface="Arial"/>
                <a:cs typeface="Arial"/>
                <a:sym typeface="Arial"/>
              </a:defRPr>
            </a:pPr>
            <a:r>
              <a:rPr lang="de-DE" b="1" dirty="0" err="1">
                <a:latin typeface="+mj-lt"/>
                <a:ea typeface="+mj-ea"/>
                <a:cs typeface="+mj-cs"/>
                <a:sym typeface="Calibri"/>
              </a:rPr>
              <a:t>Considerations</a:t>
            </a:r>
            <a:r>
              <a:rPr lang="de-DE" b="1" dirty="0">
                <a:latin typeface="+mj-lt"/>
                <a:ea typeface="+mj-ea"/>
                <a:cs typeface="+mj-cs"/>
                <a:sym typeface="Calibri"/>
              </a:rPr>
              <a:t>:</a:t>
            </a:r>
          </a:p>
          <a:p>
            <a:pPr defTabSz="449580">
              <a:defRPr sz="1600">
                <a:uFill>
                  <a:solidFill>
                    <a:srgbClr val="000000"/>
                  </a:solidFill>
                </a:uFill>
                <a:latin typeface="Arial"/>
                <a:ea typeface="Arial"/>
                <a:cs typeface="Arial"/>
                <a:sym typeface="Arial"/>
              </a:defRPr>
            </a:pPr>
            <a:endParaRPr lang="de-DE" b="1" dirty="0">
              <a:latin typeface="+mj-lt"/>
              <a:ea typeface="+mj-ea"/>
              <a:cs typeface="+mj-cs"/>
              <a:sym typeface="Calibri"/>
            </a:endParaRPr>
          </a:p>
          <a:p>
            <a:pPr marL="285750" indent="-285750" defTabSz="449580">
              <a:buFont typeface="Arial" panose="020B0604020202020204" pitchFamily="34" charset="0"/>
              <a:buChar char="•"/>
              <a:defRPr sz="1600">
                <a:uFill>
                  <a:solidFill>
                    <a:srgbClr val="000000"/>
                  </a:solidFill>
                </a:uFill>
                <a:latin typeface="Arial"/>
                <a:ea typeface="Arial"/>
                <a:cs typeface="Arial"/>
                <a:sym typeface="Arial"/>
              </a:defRPr>
            </a:pPr>
            <a:r>
              <a:rPr lang="de-DE" dirty="0" err="1">
                <a:latin typeface="+mj-lt"/>
                <a:ea typeface="+mj-ea"/>
                <a:cs typeface="+mj-cs"/>
                <a:sym typeface="Calibri"/>
              </a:rPr>
              <a:t>When</a:t>
            </a:r>
            <a:r>
              <a:rPr lang="de-DE" dirty="0">
                <a:latin typeface="+mj-lt"/>
                <a:ea typeface="+mj-ea"/>
                <a:cs typeface="+mj-cs"/>
                <a:sym typeface="Calibri"/>
              </a:rPr>
              <a:t> do </a:t>
            </a:r>
            <a:r>
              <a:rPr lang="de-DE" dirty="0" err="1">
                <a:latin typeface="+mj-lt"/>
                <a:ea typeface="+mj-ea"/>
                <a:cs typeface="+mj-cs"/>
                <a:sym typeface="Calibri"/>
              </a:rPr>
              <a:t>lectures</a:t>
            </a:r>
            <a:r>
              <a:rPr lang="de-DE" dirty="0">
                <a:latin typeface="+mj-lt"/>
                <a:ea typeface="+mj-ea"/>
                <a:cs typeface="+mj-cs"/>
                <a:sym typeface="Calibri"/>
              </a:rPr>
              <a:t> </a:t>
            </a:r>
            <a:r>
              <a:rPr lang="de-DE" dirty="0" err="1">
                <a:latin typeface="+mj-lt"/>
                <a:ea typeface="+mj-ea"/>
                <a:cs typeface="+mj-cs"/>
                <a:sym typeface="Calibri"/>
              </a:rPr>
              <a:t>start</a:t>
            </a:r>
            <a:r>
              <a:rPr lang="de-DE" dirty="0">
                <a:latin typeface="+mj-lt"/>
                <a:ea typeface="+mj-ea"/>
                <a:cs typeface="+mj-cs"/>
                <a:sym typeface="Calibri"/>
              </a:rPr>
              <a:t>? </a:t>
            </a:r>
          </a:p>
          <a:p>
            <a:pPr marL="285750" indent="-285750" defTabSz="449580">
              <a:buFont typeface="Arial" panose="020B0604020202020204" pitchFamily="34" charset="0"/>
              <a:buChar char="•"/>
              <a:defRPr sz="1600">
                <a:uFill>
                  <a:solidFill>
                    <a:srgbClr val="000000"/>
                  </a:solidFill>
                </a:uFill>
                <a:latin typeface="Arial"/>
                <a:ea typeface="Arial"/>
                <a:cs typeface="Arial"/>
                <a:sym typeface="Arial"/>
              </a:defRPr>
            </a:pPr>
            <a:r>
              <a:rPr lang="de-DE" dirty="0" err="1">
                <a:latin typeface="+mj-lt"/>
                <a:ea typeface="+mj-ea"/>
                <a:cs typeface="+mj-cs"/>
                <a:sym typeface="Calibri"/>
              </a:rPr>
              <a:t>When</a:t>
            </a:r>
            <a:r>
              <a:rPr lang="de-DE" dirty="0">
                <a:latin typeface="+mj-lt"/>
                <a:ea typeface="+mj-ea"/>
                <a:cs typeface="+mj-cs"/>
                <a:sym typeface="Calibri"/>
              </a:rPr>
              <a:t> do I </a:t>
            </a:r>
            <a:r>
              <a:rPr lang="de-DE" dirty="0" err="1">
                <a:latin typeface="+mj-lt"/>
                <a:ea typeface="+mj-ea"/>
                <a:cs typeface="+mj-cs"/>
                <a:sym typeface="Calibri"/>
              </a:rPr>
              <a:t>get</a:t>
            </a:r>
            <a:r>
              <a:rPr lang="de-DE" dirty="0">
                <a:latin typeface="+mj-lt"/>
                <a:ea typeface="+mj-ea"/>
                <a:cs typeface="+mj-cs"/>
                <a:sym typeface="Calibri"/>
              </a:rPr>
              <a:t> </a:t>
            </a:r>
            <a:r>
              <a:rPr lang="de-DE" dirty="0" err="1">
                <a:latin typeface="+mj-lt"/>
                <a:ea typeface="+mj-ea"/>
                <a:cs typeface="+mj-cs"/>
                <a:sym typeface="Calibri"/>
              </a:rPr>
              <a:t>the</a:t>
            </a:r>
            <a:r>
              <a:rPr lang="de-DE" dirty="0">
                <a:latin typeface="+mj-lt"/>
                <a:ea typeface="+mj-ea"/>
                <a:cs typeface="+mj-cs"/>
                <a:sym typeface="Calibri"/>
              </a:rPr>
              <a:t> Payment of Erasmus </a:t>
            </a:r>
            <a:r>
              <a:rPr lang="de-DE" dirty="0" err="1">
                <a:latin typeface="+mj-lt"/>
                <a:ea typeface="+mj-ea"/>
                <a:cs typeface="+mj-cs"/>
                <a:sym typeface="Calibri"/>
              </a:rPr>
              <a:t>grant</a:t>
            </a:r>
            <a:r>
              <a:rPr lang="de-DE" dirty="0">
                <a:latin typeface="+mj-lt"/>
                <a:ea typeface="+mj-ea"/>
                <a:cs typeface="+mj-cs"/>
                <a:sym typeface="Calibri"/>
              </a:rPr>
              <a:t> </a:t>
            </a:r>
            <a:r>
              <a:rPr lang="de-DE" dirty="0" err="1">
                <a:latin typeface="+mj-lt"/>
                <a:ea typeface="+mj-ea"/>
                <a:cs typeface="+mj-cs"/>
                <a:sym typeface="Calibri"/>
              </a:rPr>
              <a:t>from</a:t>
            </a:r>
            <a:r>
              <a:rPr lang="de-DE" dirty="0">
                <a:latin typeface="+mj-lt"/>
                <a:ea typeface="+mj-ea"/>
                <a:cs typeface="+mj-cs"/>
                <a:sym typeface="Calibri"/>
              </a:rPr>
              <a:t> </a:t>
            </a:r>
            <a:r>
              <a:rPr lang="de-DE" dirty="0" err="1">
                <a:latin typeface="+mj-lt"/>
                <a:ea typeface="+mj-ea"/>
                <a:cs typeface="+mj-cs"/>
                <a:sym typeface="Calibri"/>
              </a:rPr>
              <a:t>home</a:t>
            </a:r>
            <a:r>
              <a:rPr lang="de-DE" dirty="0">
                <a:latin typeface="+mj-lt"/>
                <a:ea typeface="+mj-ea"/>
                <a:cs typeface="+mj-cs"/>
                <a:sym typeface="Calibri"/>
              </a:rPr>
              <a:t> </a:t>
            </a:r>
            <a:r>
              <a:rPr lang="de-DE" dirty="0" err="1">
                <a:latin typeface="+mj-lt"/>
                <a:ea typeface="+mj-ea"/>
                <a:cs typeface="+mj-cs"/>
                <a:sym typeface="Calibri"/>
              </a:rPr>
              <a:t>university</a:t>
            </a:r>
            <a:r>
              <a:rPr lang="de-DE" dirty="0">
                <a:latin typeface="+mj-lt"/>
                <a:ea typeface="+mj-ea"/>
                <a:cs typeface="+mj-cs"/>
                <a:sym typeface="Calibri"/>
              </a:rPr>
              <a:t>?</a:t>
            </a:r>
          </a:p>
          <a:p>
            <a:pPr marL="285750" indent="-285750" defTabSz="449580">
              <a:buFont typeface="Arial" panose="020B0604020202020204" pitchFamily="34" charset="0"/>
              <a:buChar char="•"/>
              <a:defRPr sz="1600">
                <a:uFill>
                  <a:solidFill>
                    <a:srgbClr val="000000"/>
                  </a:solidFill>
                </a:uFill>
                <a:latin typeface="Arial"/>
                <a:ea typeface="Arial"/>
                <a:cs typeface="Arial"/>
                <a:sym typeface="Arial"/>
              </a:defRPr>
            </a:pPr>
            <a:r>
              <a:rPr lang="de-DE" dirty="0" err="1">
                <a:latin typeface="+mj-lt"/>
                <a:ea typeface="+mj-ea"/>
                <a:cs typeface="+mj-cs"/>
                <a:sym typeface="Calibri"/>
              </a:rPr>
              <a:t>When</a:t>
            </a:r>
            <a:r>
              <a:rPr lang="de-DE" dirty="0">
                <a:latin typeface="+mj-lt"/>
                <a:ea typeface="+mj-ea"/>
                <a:cs typeface="+mj-cs"/>
                <a:sym typeface="Calibri"/>
              </a:rPr>
              <a:t> </a:t>
            </a:r>
            <a:r>
              <a:rPr lang="de-DE" dirty="0" err="1">
                <a:latin typeface="+mj-lt"/>
                <a:ea typeface="+mj-ea"/>
                <a:cs typeface="+mj-cs"/>
                <a:sym typeface="Calibri"/>
              </a:rPr>
              <a:t>can</a:t>
            </a:r>
            <a:r>
              <a:rPr lang="de-DE" dirty="0">
                <a:latin typeface="+mj-lt"/>
                <a:ea typeface="+mj-ea"/>
                <a:cs typeface="+mj-cs"/>
                <a:sym typeface="Calibri"/>
              </a:rPr>
              <a:t> I </a:t>
            </a:r>
            <a:r>
              <a:rPr lang="de-DE" dirty="0" err="1">
                <a:latin typeface="+mj-lt"/>
                <a:ea typeface="+mj-ea"/>
                <a:cs typeface="+mj-cs"/>
                <a:sym typeface="Calibri"/>
              </a:rPr>
              <a:t>move</a:t>
            </a:r>
            <a:r>
              <a:rPr lang="de-DE" dirty="0">
                <a:latin typeface="+mj-lt"/>
                <a:ea typeface="+mj-ea"/>
                <a:cs typeface="+mj-cs"/>
                <a:sym typeface="Calibri"/>
              </a:rPr>
              <a:t> </a:t>
            </a:r>
            <a:r>
              <a:rPr lang="de-DE" dirty="0" err="1">
                <a:latin typeface="+mj-lt"/>
                <a:ea typeface="+mj-ea"/>
                <a:cs typeface="+mj-cs"/>
                <a:sym typeface="Calibri"/>
              </a:rPr>
              <a:t>into</a:t>
            </a:r>
            <a:r>
              <a:rPr lang="de-DE" dirty="0">
                <a:latin typeface="+mj-lt"/>
                <a:ea typeface="+mj-ea"/>
                <a:cs typeface="+mj-cs"/>
                <a:sym typeface="Calibri"/>
              </a:rPr>
              <a:t> </a:t>
            </a:r>
            <a:r>
              <a:rPr lang="de-DE" dirty="0" err="1">
                <a:latin typeface="+mj-lt"/>
                <a:ea typeface="+mj-ea"/>
                <a:cs typeface="+mj-cs"/>
                <a:sym typeface="Calibri"/>
              </a:rPr>
              <a:t>student</a:t>
            </a:r>
            <a:r>
              <a:rPr lang="de-DE" dirty="0">
                <a:latin typeface="+mj-lt"/>
                <a:ea typeface="+mj-ea"/>
                <a:cs typeface="+mj-cs"/>
                <a:sym typeface="Calibri"/>
              </a:rPr>
              <a:t> </a:t>
            </a:r>
            <a:r>
              <a:rPr lang="de-DE" dirty="0" err="1">
                <a:latin typeface="+mj-lt"/>
                <a:ea typeface="+mj-ea"/>
                <a:cs typeface="+mj-cs"/>
                <a:sym typeface="Calibri"/>
              </a:rPr>
              <a:t>accommodation</a:t>
            </a:r>
            <a:r>
              <a:rPr lang="de-DE" dirty="0">
                <a:latin typeface="+mj-lt"/>
                <a:ea typeface="+mj-ea"/>
                <a:cs typeface="+mj-cs"/>
                <a:sym typeface="Calibri"/>
              </a:rPr>
              <a:t>?</a:t>
            </a:r>
          </a:p>
          <a:p>
            <a:pPr marL="285750" indent="-285750" defTabSz="449580">
              <a:buFont typeface="Arial" panose="020B0604020202020204" pitchFamily="34" charset="0"/>
              <a:buChar char="•"/>
              <a:defRPr sz="1600">
                <a:uFill>
                  <a:solidFill>
                    <a:srgbClr val="000000"/>
                  </a:solidFill>
                </a:uFill>
                <a:latin typeface="Arial"/>
                <a:ea typeface="Arial"/>
                <a:cs typeface="Arial"/>
                <a:sym typeface="Arial"/>
              </a:defRPr>
            </a:pPr>
            <a:endParaRPr lang="de-DE" dirty="0">
              <a:latin typeface="+mj-lt"/>
              <a:ea typeface="+mj-ea"/>
              <a:cs typeface="+mj-cs"/>
              <a:sym typeface="Calibri"/>
            </a:endParaRPr>
          </a:p>
          <a:p>
            <a:pPr defTabSz="449580">
              <a:defRPr sz="1600">
                <a:uFill>
                  <a:solidFill>
                    <a:srgbClr val="000000"/>
                  </a:solidFill>
                </a:uFill>
                <a:latin typeface="Arial"/>
                <a:ea typeface="Arial"/>
                <a:cs typeface="Arial"/>
                <a:sym typeface="Arial"/>
              </a:defRPr>
            </a:pPr>
            <a:r>
              <a:rPr lang="de-DE" dirty="0">
                <a:latin typeface="+mj-lt"/>
                <a:ea typeface="+mj-ea"/>
                <a:cs typeface="+mj-cs"/>
                <a:sym typeface="Wingdings" panose="05000000000000000000" pitchFamily="2" charset="2"/>
              </a:rPr>
              <a:t></a:t>
            </a:r>
            <a:r>
              <a:rPr lang="de-DE" dirty="0">
                <a:latin typeface="+mj-lt"/>
                <a:ea typeface="+mj-ea"/>
                <a:cs typeface="+mj-cs"/>
                <a:sym typeface="Calibri"/>
              </a:rPr>
              <a:t> Ask </a:t>
            </a:r>
            <a:r>
              <a:rPr lang="de-DE" dirty="0" err="1">
                <a:latin typeface="+mj-lt"/>
                <a:ea typeface="+mj-ea"/>
                <a:cs typeface="+mj-cs"/>
                <a:sym typeface="Calibri"/>
              </a:rPr>
              <a:t>your</a:t>
            </a:r>
            <a:r>
              <a:rPr lang="de-DE" dirty="0">
                <a:latin typeface="+mj-lt"/>
                <a:ea typeface="+mj-ea"/>
                <a:cs typeface="+mj-cs"/>
                <a:sym typeface="Calibri"/>
              </a:rPr>
              <a:t> </a:t>
            </a:r>
            <a:r>
              <a:rPr lang="de-DE" dirty="0" err="1">
                <a:latin typeface="+mj-lt"/>
                <a:ea typeface="+mj-ea"/>
                <a:cs typeface="+mj-cs"/>
                <a:sym typeface="Calibri"/>
              </a:rPr>
              <a:t>academic</a:t>
            </a:r>
            <a:r>
              <a:rPr lang="de-DE" dirty="0">
                <a:latin typeface="+mj-lt"/>
                <a:ea typeface="+mj-ea"/>
                <a:cs typeface="+mj-cs"/>
                <a:sym typeface="Calibri"/>
              </a:rPr>
              <a:t> </a:t>
            </a:r>
            <a:r>
              <a:rPr lang="de-DE" dirty="0" err="1">
                <a:latin typeface="+mj-lt"/>
                <a:ea typeface="+mj-ea"/>
                <a:cs typeface="+mj-cs"/>
                <a:sym typeface="Calibri"/>
              </a:rPr>
              <a:t>supervisor</a:t>
            </a:r>
            <a:r>
              <a:rPr lang="de-DE" dirty="0">
                <a:latin typeface="+mj-lt"/>
                <a:ea typeface="+mj-ea"/>
                <a:cs typeface="+mj-cs"/>
                <a:sym typeface="Calibri"/>
              </a:rPr>
              <a:t>/ </a:t>
            </a:r>
            <a:r>
              <a:rPr lang="de-DE" dirty="0" err="1">
                <a:latin typeface="+mj-lt"/>
                <a:ea typeface="+mj-ea"/>
                <a:cs typeface="+mj-cs"/>
                <a:sym typeface="Calibri"/>
              </a:rPr>
              <a:t>faculty</a:t>
            </a:r>
            <a:r>
              <a:rPr lang="de-DE" dirty="0">
                <a:latin typeface="+mj-lt"/>
                <a:ea typeface="+mj-ea"/>
                <a:cs typeface="+mj-cs"/>
                <a:sym typeface="Calibri"/>
              </a:rPr>
              <a:t> </a:t>
            </a:r>
            <a:r>
              <a:rPr lang="de-DE" dirty="0" err="1">
                <a:latin typeface="+mj-lt"/>
                <a:ea typeface="+mj-ea"/>
                <a:cs typeface="+mj-cs"/>
                <a:sym typeface="Calibri"/>
              </a:rPr>
              <a:t>coordinator</a:t>
            </a:r>
            <a:r>
              <a:rPr lang="de-DE" dirty="0">
                <a:latin typeface="+mj-lt"/>
                <a:ea typeface="+mj-ea"/>
                <a:cs typeface="+mj-cs"/>
                <a:sym typeface="Calibri"/>
              </a:rPr>
              <a:t> </a:t>
            </a:r>
            <a:r>
              <a:rPr lang="de-DE" dirty="0" err="1">
                <a:latin typeface="+mj-lt"/>
                <a:ea typeface="+mj-ea"/>
                <a:cs typeface="+mj-cs"/>
                <a:sym typeface="Calibri"/>
              </a:rPr>
              <a:t>about</a:t>
            </a:r>
            <a:r>
              <a:rPr lang="de-DE" dirty="0">
                <a:latin typeface="+mj-lt"/>
                <a:ea typeface="+mj-ea"/>
                <a:cs typeface="+mj-cs"/>
                <a:sym typeface="Calibri"/>
              </a:rPr>
              <a:t> </a:t>
            </a:r>
            <a:r>
              <a:rPr lang="de-DE" dirty="0" err="1">
                <a:latin typeface="+mj-lt"/>
                <a:ea typeface="+mj-ea"/>
                <a:cs typeface="+mj-cs"/>
                <a:sym typeface="Calibri"/>
              </a:rPr>
              <a:t>typical</a:t>
            </a:r>
            <a:r>
              <a:rPr lang="de-DE" dirty="0">
                <a:latin typeface="+mj-lt"/>
                <a:ea typeface="+mj-ea"/>
                <a:cs typeface="+mj-cs"/>
                <a:sym typeface="Calibri"/>
              </a:rPr>
              <a:t> </a:t>
            </a:r>
            <a:r>
              <a:rPr lang="de-DE" dirty="0" err="1">
                <a:latin typeface="+mj-lt"/>
                <a:ea typeface="+mj-ea"/>
                <a:cs typeface="+mj-cs"/>
                <a:sym typeface="Calibri"/>
              </a:rPr>
              <a:t>exam</a:t>
            </a:r>
            <a:r>
              <a:rPr lang="de-DE" dirty="0">
                <a:latin typeface="+mj-lt"/>
                <a:ea typeface="+mj-ea"/>
                <a:cs typeface="+mj-cs"/>
                <a:sym typeface="Calibri"/>
              </a:rPr>
              <a:t> </a:t>
            </a:r>
            <a:r>
              <a:rPr lang="de-DE" dirty="0" err="1">
                <a:latin typeface="+mj-lt"/>
                <a:ea typeface="+mj-ea"/>
                <a:cs typeface="+mj-cs"/>
                <a:sym typeface="Calibri"/>
              </a:rPr>
              <a:t>dates</a:t>
            </a:r>
            <a:endParaRPr lang="de-DE" dirty="0">
              <a:latin typeface="+mj-lt"/>
              <a:ea typeface="+mj-ea"/>
              <a:cs typeface="+mj-cs"/>
              <a:sym typeface="Calibri"/>
            </a:endParaRPr>
          </a:p>
          <a:p>
            <a:pPr algn="ctr" defTabSz="449580">
              <a:defRPr sz="1600">
                <a:uFill>
                  <a:solidFill>
                    <a:srgbClr val="000000"/>
                  </a:solidFill>
                </a:uFill>
                <a:latin typeface="Arial"/>
                <a:ea typeface="Arial"/>
                <a:cs typeface="Arial"/>
                <a:sym typeface="Arial"/>
              </a:defRPr>
            </a:pPr>
            <a:endParaRPr lang="de-DE" b="1" dirty="0">
              <a:latin typeface="+mj-lt"/>
              <a:ea typeface="+mj-ea"/>
              <a:cs typeface="+mj-cs"/>
              <a:sym typeface="Calibri"/>
            </a:endParaRPr>
          </a:p>
        </p:txBody>
      </p:sp>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88D2B23-D755-4830-9AB4-7034042D4750}"/>
                  </a:ext>
                </a:extLst>
              </p14:cNvPr>
              <p14:cNvContentPartPr/>
              <p14:nvPr/>
            </p14:nvContentPartPr>
            <p14:xfrm>
              <a:off x="1906560" y="1675080"/>
              <a:ext cx="360" cy="360"/>
            </p14:xfrm>
          </p:contentPart>
        </mc:Choice>
        <mc:Fallback xmlns="">
          <p:pic>
            <p:nvPicPr>
              <p:cNvPr id="4" name="Freihand 3">
                <a:extLst>
                  <a:ext uri="{FF2B5EF4-FFF2-40B4-BE49-F238E27FC236}">
                    <a16:creationId xmlns:a16="http://schemas.microsoft.com/office/drawing/2014/main" id="{B88D2B23-D755-4830-9AB4-7034042D4750}"/>
                  </a:ext>
                </a:extLst>
              </p:cNvPr>
              <p:cNvPicPr/>
              <p:nvPr/>
            </p:nvPicPr>
            <p:blipFill>
              <a:blip r:embed="rId8"/>
              <a:stretch>
                <a:fillRect/>
              </a:stretch>
            </p:blipFill>
            <p:spPr>
              <a:xfrm>
                <a:off x="1897200" y="1665720"/>
                <a:ext cx="19080" cy="19080"/>
              </a:xfrm>
              <a:prstGeom prst="rect">
                <a:avLst/>
              </a:prstGeom>
            </p:spPr>
          </p:pic>
        </mc:Fallback>
      </mc:AlternateContent>
    </p:spTree>
    <p:extLst>
      <p:ext uri="{BB962C8B-B14F-4D97-AF65-F5344CB8AC3E}">
        <p14:creationId xmlns:p14="http://schemas.microsoft.com/office/powerpoint/2010/main" val="8911170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E418-4FB7-4767-AD4B-509E9297F4AA}"/>
              </a:ext>
            </a:extLst>
          </p:cNvPr>
          <p:cNvSpPr>
            <a:spLocks noGrp="1"/>
          </p:cNvSpPr>
          <p:nvPr>
            <p:ph type="title"/>
          </p:nvPr>
        </p:nvSpPr>
        <p:spPr/>
        <p:txBody>
          <a:bodyPr/>
          <a:lstStyle/>
          <a:p>
            <a:r>
              <a:rPr lang="de-DE" b="0" dirty="0">
                <a:latin typeface="Calibri Light" panose="020F0302020204030204" pitchFamily="34" charset="0"/>
                <a:cs typeface="Calibri Light" panose="020F0302020204030204" pitchFamily="34" charset="0"/>
              </a:rPr>
              <a:t>   </a:t>
            </a:r>
            <a:r>
              <a:rPr lang="de-DE" sz="2800" b="0" dirty="0" err="1">
                <a:latin typeface="Calibri Light" panose="020F0302020204030204" pitchFamily="34" charset="0"/>
                <a:cs typeface="Calibri Light" panose="020F0302020204030204" pitchFamily="34" charset="0"/>
              </a:rPr>
              <a:t>Where</a:t>
            </a:r>
            <a:r>
              <a:rPr lang="de-DE" sz="2800" b="0" dirty="0">
                <a:latin typeface="Calibri Light" panose="020F0302020204030204" pitchFamily="34" charset="0"/>
                <a:cs typeface="Calibri Light" panose="020F0302020204030204" pitchFamily="34" charset="0"/>
              </a:rPr>
              <a:t> will I </a:t>
            </a:r>
            <a:r>
              <a:rPr lang="de-DE" sz="2800" b="0" dirty="0" err="1">
                <a:latin typeface="Calibri Light" panose="020F0302020204030204" pitchFamily="34" charset="0"/>
                <a:cs typeface="Calibri Light" panose="020F0302020204030204" pitchFamily="34" charset="0"/>
              </a:rPr>
              <a:t>study</a:t>
            </a:r>
            <a:r>
              <a:rPr lang="de-DE" sz="2800" b="0" dirty="0">
                <a:latin typeface="Calibri Light" panose="020F0302020204030204" pitchFamily="34" charset="0"/>
                <a:cs typeface="Calibri Light" panose="020F0302020204030204" pitchFamily="34" charset="0"/>
              </a:rPr>
              <a:t>?</a:t>
            </a:r>
            <a:endParaRPr lang="de-DE" sz="2800" dirty="0">
              <a:latin typeface="Calibri Light" panose="020F0302020204030204" pitchFamily="34" charset="0"/>
              <a:cs typeface="Calibri Light" panose="020F0302020204030204" pitchFamily="34" charset="0"/>
            </a:endParaRPr>
          </a:p>
        </p:txBody>
      </p:sp>
      <p:graphicFrame>
        <p:nvGraphicFramePr>
          <p:cNvPr id="6" name="Diagramm 5">
            <a:extLst>
              <a:ext uri="{FF2B5EF4-FFF2-40B4-BE49-F238E27FC236}">
                <a16:creationId xmlns:a16="http://schemas.microsoft.com/office/drawing/2014/main" id="{BED70F3F-59A0-44E4-A8FA-CE8CF3CD8C74}"/>
              </a:ext>
            </a:extLst>
          </p:cNvPr>
          <p:cNvGraphicFramePr/>
          <p:nvPr>
            <p:extLst>
              <p:ext uri="{D42A27DB-BD31-4B8C-83A1-F6EECF244321}">
                <p14:modId xmlns:p14="http://schemas.microsoft.com/office/powerpoint/2010/main" val="2348768572"/>
              </p:ext>
            </p:extLst>
          </p:nvPr>
        </p:nvGraphicFramePr>
        <p:xfrm>
          <a:off x="196933" y="1281591"/>
          <a:ext cx="6096000" cy="350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3185D28C-1190-4802-AA39-3B3B8D679DDC}"/>
              </a:ext>
            </a:extLst>
          </p:cNvPr>
          <p:cNvPicPr>
            <a:picLocks noChangeAspect="1"/>
          </p:cNvPicPr>
          <p:nvPr/>
        </p:nvPicPr>
        <p:blipFill>
          <a:blip r:embed="rId8"/>
          <a:stretch>
            <a:fillRect/>
          </a:stretch>
        </p:blipFill>
        <p:spPr>
          <a:xfrm>
            <a:off x="2438669" y="3843962"/>
            <a:ext cx="6387936" cy="2834039"/>
          </a:xfrm>
          <a:prstGeom prst="rect">
            <a:avLst/>
          </a:prstGeom>
        </p:spPr>
      </p:pic>
      <p:sp>
        <p:nvSpPr>
          <p:cNvPr id="3" name="Foliennummernplatzhalter 2">
            <a:extLst>
              <a:ext uri="{FF2B5EF4-FFF2-40B4-BE49-F238E27FC236}">
                <a16:creationId xmlns:a16="http://schemas.microsoft.com/office/drawing/2014/main" id="{6C6774A0-ED08-4E02-BE68-4212FCF61263}"/>
              </a:ext>
            </a:extLst>
          </p:cNvPr>
          <p:cNvSpPr>
            <a:spLocks noGrp="1"/>
          </p:cNvSpPr>
          <p:nvPr>
            <p:ph type="sldNum" sz="quarter" idx="2"/>
          </p:nvPr>
        </p:nvSpPr>
        <p:spPr/>
        <p:txBody>
          <a:bodyPr/>
          <a:lstStyle/>
          <a:p>
            <a:fld id="{86CB4B4D-7CA3-9044-876B-883B54F8677D}" type="slidenum">
              <a:rPr lang="de-DE" smtClean="0"/>
              <a:t>6</a:t>
            </a:fld>
            <a:endParaRPr lang="de-DE"/>
          </a:p>
        </p:txBody>
      </p:sp>
    </p:spTree>
    <p:extLst>
      <p:ext uri="{BB962C8B-B14F-4D97-AF65-F5344CB8AC3E}">
        <p14:creationId xmlns:p14="http://schemas.microsoft.com/office/powerpoint/2010/main" val="34204017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02861A6-09AB-4EDF-8DCB-7FE8AB23858B}"/>
              </a:ext>
            </a:extLst>
          </p:cNvPr>
          <p:cNvPicPr>
            <a:picLocks noChangeAspect="1"/>
          </p:cNvPicPr>
          <p:nvPr/>
        </p:nvPicPr>
        <p:blipFill>
          <a:blip r:embed="rId3"/>
          <a:stretch>
            <a:fillRect/>
          </a:stretch>
        </p:blipFill>
        <p:spPr>
          <a:xfrm>
            <a:off x="952150" y="1044001"/>
            <a:ext cx="7239699" cy="5495013"/>
          </a:xfrm>
          <a:prstGeom prst="rect">
            <a:avLst/>
          </a:prstGeom>
        </p:spPr>
      </p:pic>
      <p:sp>
        <p:nvSpPr>
          <p:cNvPr id="3" name="Textplatzhalter 2">
            <a:extLst>
              <a:ext uri="{FF2B5EF4-FFF2-40B4-BE49-F238E27FC236}">
                <a16:creationId xmlns:a16="http://schemas.microsoft.com/office/drawing/2014/main" id="{30893148-8A15-418D-900E-A551EAAF261A}"/>
              </a:ext>
            </a:extLst>
          </p:cNvPr>
          <p:cNvSpPr>
            <a:spLocks noGrp="1"/>
          </p:cNvSpPr>
          <p:nvPr>
            <p:ph type="body" idx="1"/>
          </p:nvPr>
        </p:nvSpPr>
        <p:spPr>
          <a:ln>
            <a:noFill/>
          </a:ln>
        </p:spPr>
        <p:txBody>
          <a:bodyPr>
            <a:normAutofit/>
          </a:bodyPr>
          <a:lstStyle/>
          <a:p>
            <a:pPr marL="0" indent="0">
              <a:buNone/>
            </a:pPr>
            <a:endParaRPr lang="en-US" sz="1800" b="0" dirty="0">
              <a:solidFill>
                <a:schemeClr val="tx1"/>
              </a:solidFill>
              <a:latin typeface="+mj-lt"/>
            </a:endParaRPr>
          </a:p>
          <a:p>
            <a:pPr marL="0" indent="0">
              <a:buNone/>
            </a:pPr>
            <a:endParaRPr lang="en-US" sz="1800" b="0" dirty="0">
              <a:solidFill>
                <a:schemeClr val="tx1"/>
              </a:solidFill>
              <a:latin typeface="+mj-lt"/>
            </a:endParaRPr>
          </a:p>
        </p:txBody>
      </p:sp>
      <p:sp>
        <p:nvSpPr>
          <p:cNvPr id="2" name="Titel 1">
            <a:extLst>
              <a:ext uri="{FF2B5EF4-FFF2-40B4-BE49-F238E27FC236}">
                <a16:creationId xmlns:a16="http://schemas.microsoft.com/office/drawing/2014/main" id="{24822B05-59B6-4CCF-95E1-187AA0DE0C0B}"/>
              </a:ext>
            </a:extLst>
          </p:cNvPr>
          <p:cNvSpPr>
            <a:spLocks noGrp="1"/>
          </p:cNvSpPr>
          <p:nvPr>
            <p:ph type="title"/>
          </p:nvPr>
        </p:nvSpPr>
        <p:spPr/>
        <p:txBody>
          <a:bodyPr>
            <a:normAutofit/>
          </a:bodyPr>
          <a:lstStyle/>
          <a:p>
            <a:r>
              <a:rPr lang="de-DE" sz="2800" b="0" dirty="0">
                <a:latin typeface="Calibri Light" panose="020F0302020204030204" pitchFamily="34" charset="0"/>
                <a:cs typeface="Calibri Light" panose="020F0302020204030204" pitchFamily="34" charset="0"/>
              </a:rPr>
              <a:t>  Orientation – Campus Duisburg</a:t>
            </a:r>
          </a:p>
        </p:txBody>
      </p:sp>
      <p:sp>
        <p:nvSpPr>
          <p:cNvPr id="25" name="Foliennummernplatzhalter 24">
            <a:extLst>
              <a:ext uri="{FF2B5EF4-FFF2-40B4-BE49-F238E27FC236}">
                <a16:creationId xmlns:a16="http://schemas.microsoft.com/office/drawing/2014/main" id="{578FDC0F-7D27-4B6C-9525-2731A634A8F4}"/>
              </a:ext>
            </a:extLst>
          </p:cNvPr>
          <p:cNvSpPr>
            <a:spLocks noGrp="1"/>
          </p:cNvSpPr>
          <p:nvPr>
            <p:ph type="sldNum" sz="quarter" idx="2"/>
          </p:nvPr>
        </p:nvSpPr>
        <p:spPr/>
        <p:txBody>
          <a:bodyPr/>
          <a:lstStyle/>
          <a:p>
            <a:fld id="{86CB4B4D-7CA3-9044-876B-883B54F8677D}" type="slidenum">
              <a:rPr lang="de-DE" smtClean="0"/>
              <a:t>7</a:t>
            </a:fld>
            <a:endParaRPr lang="de-DE"/>
          </a:p>
        </p:txBody>
      </p:sp>
      <p:sp>
        <p:nvSpPr>
          <p:cNvPr id="9" name="Rechteck: abgerundete Ecken 8">
            <a:extLst>
              <a:ext uri="{FF2B5EF4-FFF2-40B4-BE49-F238E27FC236}">
                <a16:creationId xmlns:a16="http://schemas.microsoft.com/office/drawing/2014/main" id="{404CB303-8AE9-4EF7-A9E6-E714AAFD0FF9}"/>
              </a:ext>
            </a:extLst>
          </p:cNvPr>
          <p:cNvSpPr/>
          <p:nvPr/>
        </p:nvSpPr>
        <p:spPr>
          <a:xfrm>
            <a:off x="179998" y="1941868"/>
            <a:ext cx="1967584" cy="919396"/>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de-DE" sz="1600" dirty="0" err="1">
                <a:solidFill>
                  <a:schemeClr val="tx1"/>
                </a:solidFill>
                <a:latin typeface="+mj-lt"/>
                <a:cs typeface="Arial"/>
              </a:rPr>
              <a:t>You</a:t>
            </a:r>
            <a:r>
              <a:rPr lang="de-DE" sz="1600" dirty="0">
                <a:solidFill>
                  <a:schemeClr val="tx1"/>
                </a:solidFill>
                <a:latin typeface="+mj-lt"/>
                <a:cs typeface="Arial"/>
              </a:rPr>
              <a:t> </a:t>
            </a:r>
            <a:r>
              <a:rPr lang="de-DE" sz="1600" dirty="0" err="1">
                <a:solidFill>
                  <a:schemeClr val="tx1"/>
                </a:solidFill>
                <a:latin typeface="+mj-lt"/>
                <a:cs typeface="Arial"/>
              </a:rPr>
              <a:t>can</a:t>
            </a:r>
            <a:r>
              <a:rPr lang="de-DE" sz="1600" dirty="0">
                <a:solidFill>
                  <a:schemeClr val="tx1"/>
                </a:solidFill>
                <a:latin typeface="+mj-lt"/>
                <a:cs typeface="Arial"/>
              </a:rPr>
              <a:t> find </a:t>
            </a:r>
            <a:r>
              <a:rPr lang="de-DE" sz="1600" dirty="0" err="1">
                <a:solidFill>
                  <a:schemeClr val="tx1"/>
                </a:solidFill>
                <a:latin typeface="+mj-lt"/>
                <a:cs typeface="Arial"/>
              </a:rPr>
              <a:t>us</a:t>
            </a:r>
            <a:r>
              <a:rPr lang="de-DE" sz="1600" dirty="0">
                <a:solidFill>
                  <a:schemeClr val="tx1"/>
                </a:solidFill>
                <a:latin typeface="+mj-lt"/>
                <a:cs typeface="Arial"/>
              </a:rPr>
              <a:t> </a:t>
            </a:r>
            <a:r>
              <a:rPr lang="de-DE" sz="1600" dirty="0" err="1">
                <a:solidFill>
                  <a:schemeClr val="tx1"/>
                </a:solidFill>
                <a:latin typeface="+mj-lt"/>
                <a:cs typeface="Arial"/>
              </a:rPr>
              <a:t>here</a:t>
            </a:r>
            <a:r>
              <a:rPr lang="de-DE" sz="1600" dirty="0">
                <a:solidFill>
                  <a:schemeClr val="tx1"/>
                </a:solidFill>
                <a:latin typeface="+mj-lt"/>
                <a:cs typeface="Arial"/>
              </a:rPr>
              <a:t>: </a:t>
            </a:r>
            <a:br>
              <a:rPr lang="de-DE" sz="1600" dirty="0">
                <a:solidFill>
                  <a:schemeClr val="tx1"/>
                </a:solidFill>
                <a:latin typeface="+mj-lt"/>
                <a:cs typeface="Arial"/>
              </a:rPr>
            </a:br>
            <a:r>
              <a:rPr lang="de-DE" sz="1600" dirty="0">
                <a:solidFill>
                  <a:schemeClr val="tx1"/>
                </a:solidFill>
                <a:latin typeface="+mj-lt"/>
                <a:cs typeface="Arial"/>
              </a:rPr>
              <a:t>International Office</a:t>
            </a:r>
            <a:r>
              <a:rPr lang="de-DE" sz="1600" dirty="0">
                <a:solidFill>
                  <a:schemeClr val="tx1"/>
                </a:solidFill>
                <a:latin typeface="+mj-lt"/>
                <a:cs typeface="Arial"/>
                <a:sym typeface="Arial"/>
              </a:rPr>
              <a:t> SG 027</a:t>
            </a:r>
            <a:endParaRPr lang="de-DE" sz="1600" dirty="0">
              <a:solidFill>
                <a:schemeClr val="tx1"/>
              </a:solidFill>
              <a:latin typeface="+mj-lt"/>
              <a:cs typeface="Arial"/>
            </a:endParaRPr>
          </a:p>
        </p:txBody>
      </p:sp>
    </p:spTree>
    <p:extLst>
      <p:ext uri="{BB962C8B-B14F-4D97-AF65-F5344CB8AC3E}">
        <p14:creationId xmlns:p14="http://schemas.microsoft.com/office/powerpoint/2010/main" val="2744991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893148-8A15-418D-900E-A551EAAF261A}"/>
              </a:ext>
            </a:extLst>
          </p:cNvPr>
          <p:cNvSpPr>
            <a:spLocks noGrp="1"/>
          </p:cNvSpPr>
          <p:nvPr>
            <p:ph type="body" idx="1"/>
          </p:nvPr>
        </p:nvSpPr>
        <p:spPr>
          <a:ln>
            <a:noFill/>
          </a:ln>
        </p:spPr>
        <p:txBody>
          <a:bodyPr>
            <a:normAutofit/>
          </a:bodyPr>
          <a:lstStyle/>
          <a:p>
            <a:pPr marL="0" indent="0">
              <a:buNone/>
            </a:pPr>
            <a:endParaRPr lang="en-US" sz="1800" b="0" dirty="0">
              <a:solidFill>
                <a:schemeClr val="tx1"/>
              </a:solidFill>
              <a:latin typeface="+mj-lt"/>
            </a:endParaRPr>
          </a:p>
          <a:p>
            <a:pPr marL="0" indent="0">
              <a:buNone/>
            </a:pPr>
            <a:endParaRPr lang="en-US" sz="1800" b="0" dirty="0">
              <a:solidFill>
                <a:schemeClr val="tx1"/>
              </a:solidFill>
              <a:latin typeface="+mj-lt"/>
            </a:endParaRPr>
          </a:p>
        </p:txBody>
      </p:sp>
      <p:sp>
        <p:nvSpPr>
          <p:cNvPr id="2" name="Titel 1">
            <a:extLst>
              <a:ext uri="{FF2B5EF4-FFF2-40B4-BE49-F238E27FC236}">
                <a16:creationId xmlns:a16="http://schemas.microsoft.com/office/drawing/2014/main" id="{24822B05-59B6-4CCF-95E1-187AA0DE0C0B}"/>
              </a:ext>
            </a:extLst>
          </p:cNvPr>
          <p:cNvSpPr>
            <a:spLocks noGrp="1"/>
          </p:cNvSpPr>
          <p:nvPr>
            <p:ph type="title"/>
          </p:nvPr>
        </p:nvSpPr>
        <p:spPr/>
        <p:txBody>
          <a:bodyPr>
            <a:normAutofit/>
          </a:bodyPr>
          <a:lstStyle/>
          <a:p>
            <a:r>
              <a:rPr lang="de-DE" sz="2800" b="0" dirty="0">
                <a:latin typeface="Calibri Light" panose="020F0302020204030204" pitchFamily="34" charset="0"/>
                <a:cs typeface="Calibri Light" panose="020F0302020204030204" pitchFamily="34" charset="0"/>
              </a:rPr>
              <a:t>  Orientation – Campus Essen</a:t>
            </a:r>
          </a:p>
        </p:txBody>
      </p:sp>
      <p:sp>
        <p:nvSpPr>
          <p:cNvPr id="25" name="Foliennummernplatzhalter 24">
            <a:extLst>
              <a:ext uri="{FF2B5EF4-FFF2-40B4-BE49-F238E27FC236}">
                <a16:creationId xmlns:a16="http://schemas.microsoft.com/office/drawing/2014/main" id="{578FDC0F-7D27-4B6C-9525-2731A634A8F4}"/>
              </a:ext>
            </a:extLst>
          </p:cNvPr>
          <p:cNvSpPr>
            <a:spLocks noGrp="1"/>
          </p:cNvSpPr>
          <p:nvPr>
            <p:ph type="sldNum" sz="quarter" idx="2"/>
          </p:nvPr>
        </p:nvSpPr>
        <p:spPr/>
        <p:txBody>
          <a:bodyPr/>
          <a:lstStyle/>
          <a:p>
            <a:fld id="{86CB4B4D-7CA3-9044-876B-883B54F8677D}" type="slidenum">
              <a:rPr lang="de-DE" smtClean="0"/>
              <a:t>8</a:t>
            </a:fld>
            <a:endParaRPr lang="de-DE"/>
          </a:p>
        </p:txBody>
      </p:sp>
      <p:pic>
        <p:nvPicPr>
          <p:cNvPr id="5" name="Grafik 4">
            <a:extLst>
              <a:ext uri="{FF2B5EF4-FFF2-40B4-BE49-F238E27FC236}">
                <a16:creationId xmlns:a16="http://schemas.microsoft.com/office/drawing/2014/main" id="{0711423D-4F83-4341-914A-DD51BB3CE4BF}"/>
              </a:ext>
            </a:extLst>
          </p:cNvPr>
          <p:cNvPicPr>
            <a:picLocks noChangeAspect="1"/>
          </p:cNvPicPr>
          <p:nvPr/>
        </p:nvPicPr>
        <p:blipFill>
          <a:blip r:embed="rId3"/>
          <a:stretch>
            <a:fillRect/>
          </a:stretch>
        </p:blipFill>
        <p:spPr>
          <a:xfrm>
            <a:off x="1107348" y="1223999"/>
            <a:ext cx="6593747" cy="5502265"/>
          </a:xfrm>
          <a:prstGeom prst="rect">
            <a:avLst/>
          </a:prstGeom>
        </p:spPr>
      </p:pic>
    </p:spTree>
    <p:extLst>
      <p:ext uri="{BB962C8B-B14F-4D97-AF65-F5344CB8AC3E}">
        <p14:creationId xmlns:p14="http://schemas.microsoft.com/office/powerpoint/2010/main" val="11153282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0893148-8A15-418D-900E-A551EAAF261A}"/>
              </a:ext>
            </a:extLst>
          </p:cNvPr>
          <p:cNvSpPr>
            <a:spLocks noGrp="1"/>
          </p:cNvSpPr>
          <p:nvPr>
            <p:ph type="body" idx="1"/>
          </p:nvPr>
        </p:nvSpPr>
        <p:spPr>
          <a:ln>
            <a:noFill/>
          </a:ln>
        </p:spPr>
        <p:txBody>
          <a:bodyPr>
            <a:normAutofit/>
          </a:bodyPr>
          <a:lstStyle/>
          <a:p>
            <a:pPr marL="0" indent="0">
              <a:buNone/>
            </a:pPr>
            <a:endParaRPr lang="en-US" sz="1800" b="0" dirty="0">
              <a:solidFill>
                <a:schemeClr val="tx1"/>
              </a:solidFill>
              <a:latin typeface="+mj-lt"/>
            </a:endParaRPr>
          </a:p>
          <a:p>
            <a:pPr marL="0" indent="0">
              <a:buNone/>
            </a:pPr>
            <a:endParaRPr lang="en-US" sz="1800" b="0" dirty="0">
              <a:solidFill>
                <a:schemeClr val="tx1"/>
              </a:solidFill>
              <a:latin typeface="+mj-lt"/>
            </a:endParaRPr>
          </a:p>
        </p:txBody>
      </p:sp>
      <p:sp>
        <p:nvSpPr>
          <p:cNvPr id="2" name="Titel 1">
            <a:extLst>
              <a:ext uri="{FF2B5EF4-FFF2-40B4-BE49-F238E27FC236}">
                <a16:creationId xmlns:a16="http://schemas.microsoft.com/office/drawing/2014/main" id="{24822B05-59B6-4CCF-95E1-187AA0DE0C0B}"/>
              </a:ext>
            </a:extLst>
          </p:cNvPr>
          <p:cNvSpPr>
            <a:spLocks noGrp="1"/>
          </p:cNvSpPr>
          <p:nvPr>
            <p:ph type="title"/>
          </p:nvPr>
        </p:nvSpPr>
        <p:spPr/>
        <p:txBody>
          <a:bodyPr>
            <a:normAutofit/>
          </a:bodyPr>
          <a:lstStyle/>
          <a:p>
            <a:r>
              <a:rPr lang="de-DE" sz="2800" b="0" dirty="0">
                <a:latin typeface="Calibri Light" panose="020F0302020204030204" pitchFamily="34" charset="0"/>
                <a:cs typeface="Calibri Light" panose="020F0302020204030204" pitchFamily="34" charset="0"/>
              </a:rPr>
              <a:t>  Orientation – Campus Essen IO</a:t>
            </a:r>
          </a:p>
        </p:txBody>
      </p:sp>
      <p:sp>
        <p:nvSpPr>
          <p:cNvPr id="25" name="Foliennummernplatzhalter 24">
            <a:extLst>
              <a:ext uri="{FF2B5EF4-FFF2-40B4-BE49-F238E27FC236}">
                <a16:creationId xmlns:a16="http://schemas.microsoft.com/office/drawing/2014/main" id="{578FDC0F-7D27-4B6C-9525-2731A634A8F4}"/>
              </a:ext>
            </a:extLst>
          </p:cNvPr>
          <p:cNvSpPr>
            <a:spLocks noGrp="1"/>
          </p:cNvSpPr>
          <p:nvPr>
            <p:ph type="sldNum" sz="quarter" idx="2"/>
          </p:nvPr>
        </p:nvSpPr>
        <p:spPr/>
        <p:txBody>
          <a:bodyPr/>
          <a:lstStyle/>
          <a:p>
            <a:fld id="{86CB4B4D-7CA3-9044-876B-883B54F8677D}" type="slidenum">
              <a:rPr lang="de-DE" smtClean="0"/>
              <a:t>9</a:t>
            </a:fld>
            <a:endParaRPr lang="de-DE"/>
          </a:p>
        </p:txBody>
      </p:sp>
      <p:pic>
        <p:nvPicPr>
          <p:cNvPr id="8" name="Grafik 7">
            <a:extLst>
              <a:ext uri="{FF2B5EF4-FFF2-40B4-BE49-F238E27FC236}">
                <a16:creationId xmlns:a16="http://schemas.microsoft.com/office/drawing/2014/main" id="{9D90F930-4B67-495A-A888-A560FE9BF20E}"/>
              </a:ext>
            </a:extLst>
          </p:cNvPr>
          <p:cNvPicPr>
            <a:picLocks noChangeAspect="1"/>
          </p:cNvPicPr>
          <p:nvPr/>
        </p:nvPicPr>
        <p:blipFill>
          <a:blip r:embed="rId3"/>
          <a:stretch>
            <a:fillRect/>
          </a:stretch>
        </p:blipFill>
        <p:spPr>
          <a:xfrm>
            <a:off x="1191367" y="1393270"/>
            <a:ext cx="7096956" cy="4981094"/>
          </a:xfrm>
          <a:prstGeom prst="rect">
            <a:avLst/>
          </a:prstGeom>
        </p:spPr>
      </p:pic>
      <p:sp>
        <p:nvSpPr>
          <p:cNvPr id="9" name="Rechteck: abgerundete Ecken 8">
            <a:extLst>
              <a:ext uri="{FF2B5EF4-FFF2-40B4-BE49-F238E27FC236}">
                <a16:creationId xmlns:a16="http://schemas.microsoft.com/office/drawing/2014/main" id="{404CB303-8AE9-4EF7-A9E6-E714AAFD0FF9}"/>
              </a:ext>
            </a:extLst>
          </p:cNvPr>
          <p:cNvSpPr/>
          <p:nvPr/>
        </p:nvSpPr>
        <p:spPr>
          <a:xfrm>
            <a:off x="6158806" y="1757948"/>
            <a:ext cx="1967584" cy="919396"/>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lang="de-DE" sz="1600" dirty="0" err="1">
                <a:solidFill>
                  <a:schemeClr val="tx1"/>
                </a:solidFill>
                <a:latin typeface="+mj-lt"/>
                <a:cs typeface="Arial"/>
              </a:rPr>
              <a:t>You</a:t>
            </a:r>
            <a:r>
              <a:rPr lang="de-DE" sz="1600" dirty="0">
                <a:solidFill>
                  <a:schemeClr val="tx1"/>
                </a:solidFill>
                <a:latin typeface="+mj-lt"/>
                <a:cs typeface="Arial"/>
              </a:rPr>
              <a:t> </a:t>
            </a:r>
            <a:r>
              <a:rPr lang="de-DE" sz="1600" dirty="0" err="1">
                <a:solidFill>
                  <a:schemeClr val="tx1"/>
                </a:solidFill>
                <a:latin typeface="+mj-lt"/>
                <a:cs typeface="Arial"/>
              </a:rPr>
              <a:t>can</a:t>
            </a:r>
            <a:r>
              <a:rPr lang="de-DE" sz="1600" dirty="0">
                <a:solidFill>
                  <a:schemeClr val="tx1"/>
                </a:solidFill>
                <a:latin typeface="+mj-lt"/>
                <a:cs typeface="Arial"/>
              </a:rPr>
              <a:t> find </a:t>
            </a:r>
            <a:r>
              <a:rPr lang="de-DE" sz="1600" dirty="0" err="1">
                <a:solidFill>
                  <a:schemeClr val="tx1"/>
                </a:solidFill>
                <a:latin typeface="+mj-lt"/>
                <a:cs typeface="Arial"/>
              </a:rPr>
              <a:t>us</a:t>
            </a:r>
            <a:r>
              <a:rPr lang="de-DE" sz="1600" dirty="0">
                <a:solidFill>
                  <a:schemeClr val="tx1"/>
                </a:solidFill>
                <a:latin typeface="+mj-lt"/>
                <a:cs typeface="Arial"/>
              </a:rPr>
              <a:t> </a:t>
            </a:r>
            <a:r>
              <a:rPr lang="de-DE" sz="1600" dirty="0" err="1">
                <a:solidFill>
                  <a:schemeClr val="tx1"/>
                </a:solidFill>
                <a:latin typeface="+mj-lt"/>
                <a:cs typeface="Arial"/>
              </a:rPr>
              <a:t>here</a:t>
            </a:r>
            <a:r>
              <a:rPr lang="de-DE" sz="1600" dirty="0">
                <a:solidFill>
                  <a:schemeClr val="tx1"/>
                </a:solidFill>
                <a:latin typeface="+mj-lt"/>
                <a:cs typeface="Arial"/>
              </a:rPr>
              <a:t>: </a:t>
            </a:r>
            <a:br>
              <a:rPr lang="de-DE" sz="1600" dirty="0">
                <a:solidFill>
                  <a:schemeClr val="tx1"/>
                </a:solidFill>
                <a:latin typeface="+mj-lt"/>
                <a:cs typeface="Arial"/>
              </a:rPr>
            </a:br>
            <a:r>
              <a:rPr lang="de-DE" sz="1600" dirty="0">
                <a:solidFill>
                  <a:schemeClr val="tx1"/>
                </a:solidFill>
                <a:latin typeface="+mj-lt"/>
                <a:cs typeface="Arial"/>
              </a:rPr>
              <a:t>International Office</a:t>
            </a:r>
            <a:r>
              <a:rPr lang="de-DE" sz="1600" dirty="0">
                <a:solidFill>
                  <a:schemeClr val="tx1"/>
                </a:solidFill>
                <a:latin typeface="+mj-lt"/>
                <a:cs typeface="Arial"/>
                <a:sym typeface="Arial"/>
              </a:rPr>
              <a:t> WST-C 06.05</a:t>
            </a:r>
            <a:endParaRPr lang="de-DE" sz="1600" dirty="0">
              <a:solidFill>
                <a:schemeClr val="tx1"/>
              </a:solidFill>
              <a:latin typeface="+mj-lt"/>
              <a:cs typeface="Arial"/>
            </a:endParaRPr>
          </a:p>
        </p:txBody>
      </p:sp>
      <p:cxnSp>
        <p:nvCxnSpPr>
          <p:cNvPr id="11" name="Gerade Verbindung mit Pfeil 10">
            <a:extLst>
              <a:ext uri="{FF2B5EF4-FFF2-40B4-BE49-F238E27FC236}">
                <a16:creationId xmlns:a16="http://schemas.microsoft.com/office/drawing/2014/main" id="{01EBAD39-23CA-46E5-8AF0-39058111F4AD}"/>
              </a:ext>
            </a:extLst>
          </p:cNvPr>
          <p:cNvCxnSpPr>
            <a:cxnSpLocks/>
          </p:cNvCxnSpPr>
          <p:nvPr/>
        </p:nvCxnSpPr>
        <p:spPr>
          <a:xfrm flipH="1">
            <a:off x="4739845" y="2617365"/>
            <a:ext cx="1342173" cy="15100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757440"/>
      </p:ext>
    </p:extLst>
  </p:cSld>
  <p:clrMapOvr>
    <a:masterClrMapping/>
  </p:clrMapOvr>
  <p:transition spd="med"/>
</p:sld>
</file>

<file path=ppt/theme/theme1.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DFE4F2"/>
      </a:accent1>
      <a:accent2>
        <a:srgbClr val="3B5988"/>
      </a:accent2>
      <a:accent3>
        <a:srgbClr val="4F75B1"/>
      </a:accent3>
      <a:accent4>
        <a:srgbClr val="758FC3"/>
      </a:accent4>
      <a:accent5>
        <a:srgbClr val="A1B0D2"/>
      </a:accent5>
      <a:accent6>
        <a:srgbClr val="C1CADF"/>
      </a:accent6>
      <a:hlink>
        <a:srgbClr val="0000FF"/>
      </a:hlink>
      <a:folHlink>
        <a:srgbClr val="FF00FF"/>
      </a:folHlink>
    </a:clrScheme>
    <a:fontScheme name="Office-Design">
      <a:majorFont>
        <a:latin typeface="Calibri"/>
        <a:ea typeface="Calibri"/>
        <a:cs typeface="Calibri"/>
      </a:majorFont>
      <a:minorFont>
        <a:latin typeface="Helvetica"/>
        <a:ea typeface="Helvetica"/>
        <a:cs typeface="Helvetic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Design">
  <a:themeElements>
    <a:clrScheme name="Office-Design">
      <a:dk1>
        <a:srgbClr val="000000"/>
      </a:dk1>
      <a:lt1>
        <a:srgbClr val="FFFFFF"/>
      </a:lt1>
      <a:dk2>
        <a:srgbClr val="A7A7A7"/>
      </a:dk2>
      <a:lt2>
        <a:srgbClr val="535353"/>
      </a:lt2>
      <a:accent1>
        <a:srgbClr val="DFE4F2"/>
      </a:accent1>
      <a:accent2>
        <a:srgbClr val="3B5988"/>
      </a:accent2>
      <a:accent3>
        <a:srgbClr val="4F75B1"/>
      </a:accent3>
      <a:accent4>
        <a:srgbClr val="758FC3"/>
      </a:accent4>
      <a:accent5>
        <a:srgbClr val="A1B0D2"/>
      </a:accent5>
      <a:accent6>
        <a:srgbClr val="C1CADF"/>
      </a:accent6>
      <a:hlink>
        <a:srgbClr val="0000FF"/>
      </a:hlink>
      <a:folHlink>
        <a:srgbClr val="FF00FF"/>
      </a:folHlink>
    </a:clrScheme>
    <a:fontScheme name="Office-Design">
      <a:majorFont>
        <a:latin typeface="Calibri"/>
        <a:ea typeface="Calibri"/>
        <a:cs typeface="Calibri"/>
      </a:majorFont>
      <a:minorFont>
        <a:latin typeface="Helvetica"/>
        <a:ea typeface="Helvetica"/>
        <a:cs typeface="Helvetica"/>
      </a:minorFont>
    </a:fontScheme>
    <a:fmtScheme name="Office-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2268</Words>
  <Application>Microsoft Office PowerPoint</Application>
  <PresentationFormat>Bildschirmpräsentation (4:3)</PresentationFormat>
  <Paragraphs>277</Paragraphs>
  <Slides>24</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-apple-system</vt:lpstr>
      <vt:lpstr>Arial</vt:lpstr>
      <vt:lpstr>Calibri</vt:lpstr>
      <vt:lpstr>Calibri Light</vt:lpstr>
      <vt:lpstr>Helvetica</vt:lpstr>
      <vt:lpstr>Open Sans</vt:lpstr>
      <vt:lpstr>ヒラギノ角ゴ Pro W3</vt:lpstr>
      <vt:lpstr>Office-Design</vt:lpstr>
      <vt:lpstr>PowerPoint-Präsentation</vt:lpstr>
      <vt:lpstr>PowerPoint-Präsentation</vt:lpstr>
      <vt:lpstr>  Contacts</vt:lpstr>
      <vt:lpstr> Faculty contacts</vt:lpstr>
      <vt:lpstr>  Important Dates</vt:lpstr>
      <vt:lpstr>   Where will I study?</vt:lpstr>
      <vt:lpstr>  Orientation – Campus Duisburg</vt:lpstr>
      <vt:lpstr>  Orientation – Campus Essen</vt:lpstr>
      <vt:lpstr>  Orientation – Campus Essen IO</vt:lpstr>
      <vt:lpstr>  Orientation – Adresses, Maps and Directions </vt:lpstr>
      <vt:lpstr>  Accommodation</vt:lpstr>
      <vt:lpstr>  Accommodation – Application Process</vt:lpstr>
      <vt:lpstr>  Accommodation – Further Options</vt:lpstr>
      <vt:lpstr>  Visa Application</vt:lpstr>
      <vt:lpstr>  Health Insurance</vt:lpstr>
      <vt:lpstr>  Health Insurance – IMPORTANT!</vt:lpstr>
      <vt:lpstr>  Enrolment &amp; Student Contribution Fee</vt:lpstr>
      <vt:lpstr>  Town Registration – EU Nationals</vt:lpstr>
      <vt:lpstr>  Town Registration – Non-EU Nationals</vt:lpstr>
      <vt:lpstr>  Residence Permit – Non-EU Nationals</vt:lpstr>
      <vt:lpstr>  Semester Ticket</vt:lpstr>
      <vt:lpstr>  Student ID Card</vt:lpstr>
      <vt:lpstr>  Next Steps</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Seidel, Laura</dc:creator>
  <cp:lastModifiedBy>Gutte, Liliane</cp:lastModifiedBy>
  <cp:revision>213</cp:revision>
  <dcterms:modified xsi:type="dcterms:W3CDTF">2025-07-03T07:56:05Z</dcterms:modified>
</cp:coreProperties>
</file>